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28.png" ContentType="image/png"/>
  <Override PartName="/ppt/media/image1.jpeg" ContentType="image/jpeg"/>
  <Override PartName="/ppt/media/image58.png" ContentType="image/png"/>
  <Override PartName="/ppt/media/image2.png" ContentType="image/png"/>
  <Override PartName="/ppt/media/image48.png" ContentType="image/png"/>
  <Override PartName="/ppt/media/image3.jpeg" ContentType="image/jpeg"/>
  <Override PartName="/ppt/media/image5.png" ContentType="image/png"/>
  <Override PartName="/ppt/media/image71.png" ContentType="image/png"/>
  <Override PartName="/ppt/media/image70.png" ContentType="image/png"/>
  <Override PartName="/ppt/media/image4.png" ContentType="image/png"/>
  <Override PartName="/ppt/media/image72.png" ContentType="image/png"/>
  <Override PartName="/ppt/media/image6.png" ContentType="image/png"/>
  <Override PartName="/ppt/media/image34.jpeg" ContentType="image/jpe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jpeg" ContentType="image/jpeg"/>
  <Override PartName="/ppt/media/image22.png" ContentType="image/png"/>
  <Override PartName="/ppt/media/image20.png" ContentType="image/png"/>
  <Override PartName="/ppt/media/image21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jpeg" ContentType="image/jpe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6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D5919D0-33E3-42B9-8970-6E85DC0B89B7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02/08/21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1292838-FAB9-4613-8ABA-FECE9D2577AF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A picture containing 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1440" y="0"/>
            <a:ext cx="12188880" cy="685764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9046440" y="3579480"/>
            <a:ext cx="2007000" cy="2025360"/>
          </a:xfrm>
          <a:prstGeom prst="roundRect">
            <a:avLst>
              <a:gd name="adj" fmla="val 16443"/>
            </a:avLst>
          </a:prstGeom>
          <a:blipFill rotWithShape="0">
            <a:blip r:embed="rId2"/>
            <a:stretch>
              <a:fillRect l="1357" t="814" r="2091" b="2350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22" name="CustomShape 2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23" name="Group 3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24" name="CustomShape 4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1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25" name="Picture 11" descr="A picture containing shape&#10;&#10;Description automatically generated"/>
              <p:cNvPicPr/>
              <p:nvPr/>
            </p:nvPicPr>
            <p:blipFill>
              <a:blip r:embed="rId2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26" name="Picture 13" descr="A picture containing meter, parking, sitting, parked&#10;&#10;Description automatically generated"/>
          <p:cNvPicPr/>
          <p:nvPr/>
        </p:nvPicPr>
        <p:blipFill>
          <a:blip r:embed="rId3"/>
          <a:stretch/>
        </p:blipFill>
        <p:spPr>
          <a:xfrm>
            <a:off x="9072720" y="917280"/>
            <a:ext cx="3019320" cy="4535280"/>
          </a:xfrm>
          <a:prstGeom prst="rect">
            <a:avLst/>
          </a:prstGeom>
          <a:ln>
            <a:noFill/>
          </a:ln>
        </p:spPr>
      </p:pic>
      <p:sp>
        <p:nvSpPr>
          <p:cNvPr id="127" name="CustomShape 5"/>
          <p:cNvSpPr/>
          <p:nvPr/>
        </p:nvSpPr>
        <p:spPr>
          <a:xfrm>
            <a:off x="355680" y="1229400"/>
            <a:ext cx="8717040" cy="3911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Fully automatic recognition of the applied country channel plan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SAW filters for LTE (4G or 5G) rejection on all inputs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Outdoor weatherproof mast-head housing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DC Power over coax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All ports ESD protected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28" name="CustomShape 6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FEATURES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278360" y="298440"/>
            <a:ext cx="69166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SPECS LEAFLET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grpSp>
        <p:nvGrpSpPr>
          <p:cNvPr id="130" name="Group 2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31" name="CustomShape 3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32" name="Group 4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33" name="CustomShape 5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1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34" name="Picture 11" descr="A picture containing shape&#10;&#10;Description automatically generated"/>
              <p:cNvPicPr/>
              <p:nvPr/>
            </p:nvPicPr>
            <p:blipFill>
              <a:blip r:embed="rId2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35" name="CustomShape 6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SPECS</a:t>
            </a:r>
            <a:endParaRPr b="0" lang="pl-PL" sz="3600" spc="-1" strike="noStrike">
              <a:latin typeface="Arial"/>
            </a:endParaRPr>
          </a:p>
        </p:txBody>
      </p:sp>
      <p:graphicFrame>
        <p:nvGraphicFramePr>
          <p:cNvPr id="136" name="Table 7"/>
          <p:cNvGraphicFramePr/>
          <p:nvPr/>
        </p:nvGraphicFramePr>
        <p:xfrm>
          <a:off x="690840" y="1276560"/>
          <a:ext cx="10809720" cy="4205520"/>
        </p:xfrm>
        <a:graphic>
          <a:graphicData uri="http://schemas.openxmlformats.org/drawingml/2006/table">
            <a:tbl>
              <a:tblPr/>
              <a:tblGrid>
                <a:gridCol w="2397600"/>
                <a:gridCol w="771480"/>
                <a:gridCol w="1910160"/>
                <a:gridCol w="1910160"/>
                <a:gridCol w="1910160"/>
                <a:gridCol w="1910160"/>
              </a:tblGrid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Parameter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5960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Unit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5960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KIT7473L1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5960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KIT7474L1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5960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KIT7473L2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5960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KIT7474L2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f59600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Inputs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lnR w="12240">
                      <a:noFill/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lnR w="12240">
                      <a:noFill/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solidFill>
                      <a:srgbClr val="e0e0e0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LTE rejection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4G (&gt;CH60) 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4G (&gt;CH60) 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lnR w="12240">
                      <a:noFill/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5G (&gt;CH48) 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lnR w="12240">
                      <a:noFill/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5G (&gt;CH48)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solidFill>
                      <a:srgbClr val="f0f0f0"/>
                    </a:solidFill>
                  </a:tcPr>
                </a:tc>
              </a:tr>
              <a:tr h="49464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Channel plan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VHF BIII + UHF  </a:t>
                      </a:r>
                      <a:endParaRPr b="0" lang="pl-PL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Automatic channel plan selection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e0e0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LTE band rejection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dB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&gt;40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Output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e0e0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Output Power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dBµV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 range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174 - 862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e0e0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9464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LTE band Re-use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 gridSpan="2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L1 = CH61-69 (790MHz-862MHz) </a:t>
                      </a:r>
                      <a:endParaRPr b="0" lang="pl-PL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Switch ON-OFF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L2 = CH49-69 (694MHz-862MHz) </a:t>
                      </a:r>
                      <a:endParaRPr b="0" lang="pl-PL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Switch ON-OFF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noFill/>
                    </a:lnL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Adjacent channel isolation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dB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&gt;35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e0e0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Input sensitivity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dBµV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minimum 40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Power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it-IT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12V/300mA (DC over coax) (350mA - 4 in)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e0e0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Power Supply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External power supply (ref. 2437 - 2 out)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Dimensions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e0e0e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120 x 115 x 50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e0e0e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251280">
                <a:tc>
                  <a:txBody>
                    <a:bodyPr lIns="7560" rIns="7560" tIns="75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Operating temperature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°C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solidFill>
                      <a:srgbClr val="f0f0f0"/>
                    </a:solidFill>
                  </a:tcPr>
                </a:tc>
                <a:tc gridSpan="4">
                  <a:txBody>
                    <a:bodyPr lIns="7560" rIns="7560" tIns="75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-20 to +50</a:t>
                      </a:r>
                      <a:endParaRPr b="0" lang="pl-PL" sz="1600" spc="-1" strike="noStrike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solidFill>
                      <a:srgbClr val="f0f0f0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4" descr="A picture containing 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1440" y="0"/>
            <a:ext cx="12188880" cy="68576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6188760" y="2257200"/>
            <a:ext cx="5189040" cy="925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PRODUCT INSTALLATION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 1"/>
          <p:cNvSpPr/>
          <p:nvPr/>
        </p:nvSpPr>
        <p:spPr>
          <a:xfrm>
            <a:off x="8403120" y="3953160"/>
            <a:ext cx="0" cy="168552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Line 2"/>
          <p:cNvSpPr/>
          <p:nvPr/>
        </p:nvSpPr>
        <p:spPr>
          <a:xfrm>
            <a:off x="11108880" y="2068560"/>
            <a:ext cx="0" cy="395892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3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42" name="Line 4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Line 5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6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7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8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9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10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11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12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13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14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53" name="Group 15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154" name="CustomShape 16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5" name="CustomShape 17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156" name="CustomShape 18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ustomShape 19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CustomShape 20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CustomShape 21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60" name="Line 22"/>
          <p:cNvSpPr/>
          <p:nvPr/>
        </p:nvSpPr>
        <p:spPr>
          <a:xfrm flipV="1">
            <a:off x="6678000" y="1842120"/>
            <a:ext cx="0" cy="63936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23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CustomShape 24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63" name="Group 25"/>
          <p:cNvGrpSpPr/>
          <p:nvPr/>
        </p:nvGrpSpPr>
        <p:grpSpPr>
          <a:xfrm>
            <a:off x="10240920" y="534960"/>
            <a:ext cx="1172160" cy="1534320"/>
            <a:chOff x="10240920" y="534960"/>
            <a:chExt cx="1172160" cy="1534320"/>
          </a:xfrm>
        </p:grpSpPr>
        <p:sp>
          <p:nvSpPr>
            <p:cNvPr id="164" name="CustomShape 26"/>
            <p:cNvSpPr/>
            <p:nvPr/>
          </p:nvSpPr>
          <p:spPr>
            <a:xfrm>
              <a:off x="10240920" y="534960"/>
              <a:ext cx="1172160" cy="1258920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CustomShape 27"/>
            <p:cNvSpPr/>
            <p:nvPr/>
          </p:nvSpPr>
          <p:spPr>
            <a:xfrm>
              <a:off x="10299600" y="624240"/>
              <a:ext cx="1082160" cy="1080360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Power</a:t>
              </a:r>
              <a:endParaRPr b="0" lang="pl-PL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Supply</a:t>
              </a:r>
              <a:endParaRPr b="0" lang="pl-PL" sz="1600" spc="-1" strike="noStrike">
                <a:latin typeface="Arial"/>
              </a:endParaRPr>
            </a:p>
          </p:txBody>
        </p:sp>
        <p:sp>
          <p:nvSpPr>
            <p:cNvPr id="166" name="CustomShape 28"/>
            <p:cNvSpPr/>
            <p:nvPr/>
          </p:nvSpPr>
          <p:spPr>
            <a:xfrm>
              <a:off x="10469880" y="18021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7" name="CustomShape 29"/>
            <p:cNvSpPr/>
            <p:nvPr/>
          </p:nvSpPr>
          <p:spPr>
            <a:xfrm>
              <a:off x="10731960" y="180288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8" name="CustomShape 30"/>
            <p:cNvSpPr/>
            <p:nvPr/>
          </p:nvSpPr>
          <p:spPr>
            <a:xfrm>
              <a:off x="10998360" y="18021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69" name="Group 31"/>
          <p:cNvGrpSpPr/>
          <p:nvPr/>
        </p:nvGrpSpPr>
        <p:grpSpPr>
          <a:xfrm>
            <a:off x="7476480" y="5146920"/>
            <a:ext cx="1819080" cy="1428840"/>
            <a:chOff x="7476480" y="5146920"/>
            <a:chExt cx="1819080" cy="1428840"/>
          </a:xfrm>
        </p:grpSpPr>
        <p:sp>
          <p:nvSpPr>
            <p:cNvPr id="170" name="CustomShape 32"/>
            <p:cNvSpPr/>
            <p:nvPr/>
          </p:nvSpPr>
          <p:spPr>
            <a:xfrm>
              <a:off x="7476480" y="5146920"/>
              <a:ext cx="1819080" cy="1298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1" name="CustomShape 33"/>
            <p:cNvSpPr/>
            <p:nvPr/>
          </p:nvSpPr>
          <p:spPr>
            <a:xfrm flipV="1">
              <a:off x="7476480" y="6445440"/>
              <a:ext cx="1819080" cy="129960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2" name="CustomShape 34"/>
            <p:cNvSpPr/>
            <p:nvPr/>
          </p:nvSpPr>
          <p:spPr>
            <a:xfrm>
              <a:off x="7594920" y="5226120"/>
              <a:ext cx="1617120" cy="1147320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fffff"/>
                  </a:solidFill>
                  <a:latin typeface="Calibri"/>
                </a:rPr>
                <a:t>TV1</a:t>
              </a:r>
              <a:endParaRPr b="0" lang="pl-PL" sz="1800" spc="-1" strike="noStrike">
                <a:latin typeface="Arial"/>
              </a:endParaRPr>
            </a:p>
          </p:txBody>
        </p:sp>
      </p:grpSp>
      <p:grpSp>
        <p:nvGrpSpPr>
          <p:cNvPr id="173" name="Group 35"/>
          <p:cNvGrpSpPr/>
          <p:nvPr/>
        </p:nvGrpSpPr>
        <p:grpSpPr>
          <a:xfrm>
            <a:off x="9920160" y="5146920"/>
            <a:ext cx="1819080" cy="1428840"/>
            <a:chOff x="9920160" y="5146920"/>
            <a:chExt cx="1819080" cy="1428840"/>
          </a:xfrm>
        </p:grpSpPr>
        <p:sp>
          <p:nvSpPr>
            <p:cNvPr id="174" name="CustomShape 36"/>
            <p:cNvSpPr/>
            <p:nvPr/>
          </p:nvSpPr>
          <p:spPr>
            <a:xfrm>
              <a:off x="9920160" y="5146920"/>
              <a:ext cx="1819080" cy="1298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5" name="CustomShape 37"/>
            <p:cNvSpPr/>
            <p:nvPr/>
          </p:nvSpPr>
          <p:spPr>
            <a:xfrm flipV="1">
              <a:off x="9920160" y="6445440"/>
              <a:ext cx="1819080" cy="129960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6" name="CustomShape 38"/>
            <p:cNvSpPr/>
            <p:nvPr/>
          </p:nvSpPr>
          <p:spPr>
            <a:xfrm>
              <a:off x="10038600" y="5226120"/>
              <a:ext cx="1617120" cy="1147320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fffff"/>
                  </a:solidFill>
                  <a:latin typeface="Calibri"/>
                </a:rPr>
                <a:t>TV2</a:t>
              </a:r>
              <a:endParaRPr b="0" lang="pl-PL" sz="1800" spc="-1" strike="noStrike">
                <a:latin typeface="Arial"/>
              </a:endParaRPr>
            </a:p>
          </p:txBody>
        </p:sp>
      </p:grpSp>
      <p:sp>
        <p:nvSpPr>
          <p:cNvPr id="177" name="Line 39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Line 40"/>
          <p:cNvSpPr/>
          <p:nvPr/>
        </p:nvSpPr>
        <p:spPr>
          <a:xfrm flipV="1">
            <a:off x="7735680" y="2481480"/>
            <a:ext cx="3114720" cy="108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Line 41"/>
          <p:cNvSpPr/>
          <p:nvPr/>
        </p:nvSpPr>
        <p:spPr>
          <a:xfrm>
            <a:off x="10850400" y="2081520"/>
            <a:ext cx="0" cy="39996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Line 42"/>
          <p:cNvSpPr/>
          <p:nvPr/>
        </p:nvSpPr>
        <p:spPr>
          <a:xfrm>
            <a:off x="8403120" y="3971520"/>
            <a:ext cx="21686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Line 43"/>
          <p:cNvSpPr/>
          <p:nvPr/>
        </p:nvSpPr>
        <p:spPr>
          <a:xfrm>
            <a:off x="10571760" y="2068560"/>
            <a:ext cx="0" cy="190548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44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83" name="CustomShape 45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46"/>
          <p:cNvSpPr/>
          <p:nvPr/>
        </p:nvSpPr>
        <p:spPr>
          <a:xfrm>
            <a:off x="86983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47"/>
          <p:cNvSpPr/>
          <p:nvPr/>
        </p:nvSpPr>
        <p:spPr>
          <a:xfrm>
            <a:off x="88117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48"/>
          <p:cNvSpPr/>
          <p:nvPr/>
        </p:nvSpPr>
        <p:spPr>
          <a:xfrm>
            <a:off x="893016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49"/>
          <p:cNvSpPr/>
          <p:nvPr/>
        </p:nvSpPr>
        <p:spPr>
          <a:xfrm>
            <a:off x="904608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50"/>
          <p:cNvSpPr/>
          <p:nvPr/>
        </p:nvSpPr>
        <p:spPr>
          <a:xfrm>
            <a:off x="916236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51"/>
          <p:cNvSpPr/>
          <p:nvPr/>
        </p:nvSpPr>
        <p:spPr>
          <a:xfrm>
            <a:off x="927828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52"/>
          <p:cNvSpPr/>
          <p:nvPr/>
        </p:nvSpPr>
        <p:spPr>
          <a:xfrm>
            <a:off x="93967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53"/>
          <p:cNvSpPr/>
          <p:nvPr/>
        </p:nvSpPr>
        <p:spPr>
          <a:xfrm>
            <a:off x="951300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54"/>
          <p:cNvSpPr/>
          <p:nvPr/>
        </p:nvSpPr>
        <p:spPr>
          <a:xfrm>
            <a:off x="96289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55"/>
          <p:cNvSpPr/>
          <p:nvPr/>
        </p:nvSpPr>
        <p:spPr>
          <a:xfrm>
            <a:off x="8624520" y="2396880"/>
            <a:ext cx="1328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56"/>
          <p:cNvSpPr/>
          <p:nvPr/>
        </p:nvSpPr>
        <p:spPr>
          <a:xfrm flipV="1">
            <a:off x="8624520" y="1509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57"/>
          <p:cNvSpPr/>
          <p:nvPr/>
        </p:nvSpPr>
        <p:spPr>
          <a:xfrm>
            <a:off x="4665600" y="1738080"/>
            <a:ext cx="90000" cy="586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CustomShape 58"/>
          <p:cNvSpPr/>
          <p:nvPr/>
        </p:nvSpPr>
        <p:spPr>
          <a:xfrm>
            <a:off x="428400" y="219960"/>
            <a:ext cx="4237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How it works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97" name="CustomShape 59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1 ANTENNA</a:t>
            </a:r>
            <a:endParaRPr b="0" lang="pl-PL" sz="3600" spc="-1" strike="noStrike">
              <a:latin typeface="Arial"/>
            </a:endParaRPr>
          </a:p>
        </p:txBody>
      </p:sp>
      <p:grpSp>
        <p:nvGrpSpPr>
          <p:cNvPr id="198" name="Group 60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99" name="CustomShape 61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200" name="Group 62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201" name="CustomShape 63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1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02" name="Picture 74" descr="A picture containing shape&#10;&#10;Description automatically generated"/>
              <p:cNvPicPr/>
              <p:nvPr/>
            </p:nvPicPr>
            <p:blipFill>
              <a:blip r:embed="rId2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03" name="Picture 75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ine 1"/>
          <p:cNvSpPr/>
          <p:nvPr/>
        </p:nvSpPr>
        <p:spPr>
          <a:xfrm>
            <a:off x="8403120" y="3953160"/>
            <a:ext cx="0" cy="168552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Line 2"/>
          <p:cNvSpPr/>
          <p:nvPr/>
        </p:nvSpPr>
        <p:spPr>
          <a:xfrm>
            <a:off x="11108880" y="2068560"/>
            <a:ext cx="0" cy="395892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3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07" name="Line 4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Line 5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6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7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8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9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CustomShape 10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11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12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13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14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18" name="Group 15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219" name="CustomShape 16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0" name="CustomShape 17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221" name="CustomShape 18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2" name="CustomShape 19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3" name="CustomShape 20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4" name="CustomShape 21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25" name="Line 22"/>
          <p:cNvSpPr/>
          <p:nvPr/>
        </p:nvSpPr>
        <p:spPr>
          <a:xfrm flipV="1">
            <a:off x="6678000" y="1842120"/>
            <a:ext cx="0" cy="63936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23"/>
          <p:cNvSpPr/>
          <p:nvPr/>
        </p:nvSpPr>
        <p:spPr>
          <a:xfrm>
            <a:off x="3533760" y="2378880"/>
            <a:ext cx="1586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24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28" name="Group 25"/>
          <p:cNvGrpSpPr/>
          <p:nvPr/>
        </p:nvGrpSpPr>
        <p:grpSpPr>
          <a:xfrm>
            <a:off x="10240920" y="534960"/>
            <a:ext cx="1172160" cy="1534320"/>
            <a:chOff x="10240920" y="534960"/>
            <a:chExt cx="1172160" cy="1534320"/>
          </a:xfrm>
        </p:grpSpPr>
        <p:sp>
          <p:nvSpPr>
            <p:cNvPr id="229" name="CustomShape 26"/>
            <p:cNvSpPr/>
            <p:nvPr/>
          </p:nvSpPr>
          <p:spPr>
            <a:xfrm>
              <a:off x="10240920" y="534960"/>
              <a:ext cx="1172160" cy="1258920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0" name="CustomShape 27"/>
            <p:cNvSpPr/>
            <p:nvPr/>
          </p:nvSpPr>
          <p:spPr>
            <a:xfrm>
              <a:off x="10299600" y="624240"/>
              <a:ext cx="1082160" cy="1080360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Power</a:t>
              </a:r>
              <a:endParaRPr b="0" lang="pl-PL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Supply</a:t>
              </a:r>
              <a:endParaRPr b="0" lang="pl-PL" sz="1600" spc="-1" strike="noStrike">
                <a:latin typeface="Arial"/>
              </a:endParaRPr>
            </a:p>
          </p:txBody>
        </p:sp>
        <p:sp>
          <p:nvSpPr>
            <p:cNvPr id="231" name="CustomShape 28"/>
            <p:cNvSpPr/>
            <p:nvPr/>
          </p:nvSpPr>
          <p:spPr>
            <a:xfrm>
              <a:off x="10469880" y="18021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CustomShape 29"/>
            <p:cNvSpPr/>
            <p:nvPr/>
          </p:nvSpPr>
          <p:spPr>
            <a:xfrm>
              <a:off x="10731960" y="180288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3" name="CustomShape 30"/>
            <p:cNvSpPr/>
            <p:nvPr/>
          </p:nvSpPr>
          <p:spPr>
            <a:xfrm>
              <a:off x="10998360" y="18021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34" name="Group 31"/>
          <p:cNvGrpSpPr/>
          <p:nvPr/>
        </p:nvGrpSpPr>
        <p:grpSpPr>
          <a:xfrm>
            <a:off x="7476480" y="5146920"/>
            <a:ext cx="1819080" cy="1428840"/>
            <a:chOff x="7476480" y="5146920"/>
            <a:chExt cx="1819080" cy="1428840"/>
          </a:xfrm>
        </p:grpSpPr>
        <p:sp>
          <p:nvSpPr>
            <p:cNvPr id="235" name="CustomShape 32"/>
            <p:cNvSpPr/>
            <p:nvPr/>
          </p:nvSpPr>
          <p:spPr>
            <a:xfrm>
              <a:off x="7476480" y="5146920"/>
              <a:ext cx="1819080" cy="1298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6" name="CustomShape 33"/>
            <p:cNvSpPr/>
            <p:nvPr/>
          </p:nvSpPr>
          <p:spPr>
            <a:xfrm flipV="1">
              <a:off x="7476480" y="6445440"/>
              <a:ext cx="1819080" cy="129960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7" name="CustomShape 34"/>
            <p:cNvSpPr/>
            <p:nvPr/>
          </p:nvSpPr>
          <p:spPr>
            <a:xfrm>
              <a:off x="7594920" y="5226120"/>
              <a:ext cx="1617120" cy="1147320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fffff"/>
                  </a:solidFill>
                  <a:latin typeface="Calibri"/>
                </a:rPr>
                <a:t>TV1</a:t>
              </a:r>
              <a:endParaRPr b="0" lang="pl-PL" sz="1800" spc="-1" strike="noStrike">
                <a:latin typeface="Arial"/>
              </a:endParaRPr>
            </a:p>
          </p:txBody>
        </p:sp>
      </p:grpSp>
      <p:grpSp>
        <p:nvGrpSpPr>
          <p:cNvPr id="238" name="Group 35"/>
          <p:cNvGrpSpPr/>
          <p:nvPr/>
        </p:nvGrpSpPr>
        <p:grpSpPr>
          <a:xfrm>
            <a:off x="9920160" y="5146920"/>
            <a:ext cx="1819080" cy="1428840"/>
            <a:chOff x="9920160" y="5146920"/>
            <a:chExt cx="1819080" cy="1428840"/>
          </a:xfrm>
        </p:grpSpPr>
        <p:sp>
          <p:nvSpPr>
            <p:cNvPr id="239" name="CustomShape 36"/>
            <p:cNvSpPr/>
            <p:nvPr/>
          </p:nvSpPr>
          <p:spPr>
            <a:xfrm>
              <a:off x="9920160" y="5146920"/>
              <a:ext cx="1819080" cy="1298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0" name="CustomShape 37"/>
            <p:cNvSpPr/>
            <p:nvPr/>
          </p:nvSpPr>
          <p:spPr>
            <a:xfrm flipV="1">
              <a:off x="9920160" y="6445440"/>
              <a:ext cx="1819080" cy="129960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1" name="CustomShape 38"/>
            <p:cNvSpPr/>
            <p:nvPr/>
          </p:nvSpPr>
          <p:spPr>
            <a:xfrm>
              <a:off x="10038600" y="5226120"/>
              <a:ext cx="1617120" cy="1147320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fffff"/>
                  </a:solidFill>
                  <a:latin typeface="Calibri"/>
                </a:rPr>
                <a:t>TV2</a:t>
              </a:r>
              <a:endParaRPr b="0" lang="pl-PL" sz="1800" spc="-1" strike="noStrike">
                <a:latin typeface="Arial"/>
              </a:endParaRPr>
            </a:p>
          </p:txBody>
        </p:sp>
      </p:grpSp>
      <p:sp>
        <p:nvSpPr>
          <p:cNvPr id="242" name="Line 39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Line 40"/>
          <p:cNvSpPr/>
          <p:nvPr/>
        </p:nvSpPr>
        <p:spPr>
          <a:xfrm flipV="1">
            <a:off x="7735680" y="2481480"/>
            <a:ext cx="3114720" cy="108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Line 41"/>
          <p:cNvSpPr/>
          <p:nvPr/>
        </p:nvSpPr>
        <p:spPr>
          <a:xfrm>
            <a:off x="10850400" y="2081520"/>
            <a:ext cx="0" cy="39996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Line 42"/>
          <p:cNvSpPr/>
          <p:nvPr/>
        </p:nvSpPr>
        <p:spPr>
          <a:xfrm>
            <a:off x="8403120" y="3971520"/>
            <a:ext cx="21686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Line 43"/>
          <p:cNvSpPr/>
          <p:nvPr/>
        </p:nvSpPr>
        <p:spPr>
          <a:xfrm>
            <a:off x="10571760" y="2068560"/>
            <a:ext cx="0" cy="190548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44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8" name="CustomShape 45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46"/>
          <p:cNvSpPr/>
          <p:nvPr/>
        </p:nvSpPr>
        <p:spPr>
          <a:xfrm>
            <a:off x="86983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47"/>
          <p:cNvSpPr/>
          <p:nvPr/>
        </p:nvSpPr>
        <p:spPr>
          <a:xfrm>
            <a:off x="88117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48"/>
          <p:cNvSpPr/>
          <p:nvPr/>
        </p:nvSpPr>
        <p:spPr>
          <a:xfrm>
            <a:off x="893016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49"/>
          <p:cNvSpPr/>
          <p:nvPr/>
        </p:nvSpPr>
        <p:spPr>
          <a:xfrm>
            <a:off x="904608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50"/>
          <p:cNvSpPr/>
          <p:nvPr/>
        </p:nvSpPr>
        <p:spPr>
          <a:xfrm>
            <a:off x="916236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51"/>
          <p:cNvSpPr/>
          <p:nvPr/>
        </p:nvSpPr>
        <p:spPr>
          <a:xfrm>
            <a:off x="927828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52"/>
          <p:cNvSpPr/>
          <p:nvPr/>
        </p:nvSpPr>
        <p:spPr>
          <a:xfrm>
            <a:off x="93967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53"/>
          <p:cNvSpPr/>
          <p:nvPr/>
        </p:nvSpPr>
        <p:spPr>
          <a:xfrm>
            <a:off x="951300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54"/>
          <p:cNvSpPr/>
          <p:nvPr/>
        </p:nvSpPr>
        <p:spPr>
          <a:xfrm>
            <a:off x="96289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55"/>
          <p:cNvSpPr/>
          <p:nvPr/>
        </p:nvSpPr>
        <p:spPr>
          <a:xfrm>
            <a:off x="8624520" y="2396880"/>
            <a:ext cx="15019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56"/>
          <p:cNvSpPr/>
          <p:nvPr/>
        </p:nvSpPr>
        <p:spPr>
          <a:xfrm flipV="1">
            <a:off x="8624520" y="1509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57"/>
          <p:cNvSpPr/>
          <p:nvPr/>
        </p:nvSpPr>
        <p:spPr>
          <a:xfrm>
            <a:off x="4665600" y="1417320"/>
            <a:ext cx="90000" cy="907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58"/>
          <p:cNvSpPr/>
          <p:nvPr/>
        </p:nvSpPr>
        <p:spPr>
          <a:xfrm>
            <a:off x="4767120" y="1417320"/>
            <a:ext cx="90000" cy="907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59"/>
          <p:cNvSpPr/>
          <p:nvPr/>
        </p:nvSpPr>
        <p:spPr>
          <a:xfrm>
            <a:off x="4484520" y="846000"/>
            <a:ext cx="635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3" name="CustomShape 60"/>
          <p:cNvSpPr/>
          <p:nvPr/>
        </p:nvSpPr>
        <p:spPr>
          <a:xfrm rot="16200000">
            <a:off x="4014720" y="761400"/>
            <a:ext cx="194040" cy="1023840"/>
          </a:xfrm>
          <a:prstGeom prst="rightBrace">
            <a:avLst>
              <a:gd name="adj1" fmla="val 8333"/>
              <a:gd name="adj2" fmla="val 34377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61"/>
          <p:cNvSpPr/>
          <p:nvPr/>
        </p:nvSpPr>
        <p:spPr>
          <a:xfrm>
            <a:off x="3450600" y="771840"/>
            <a:ext cx="1002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5" name="CustomShape 62"/>
          <p:cNvSpPr/>
          <p:nvPr/>
        </p:nvSpPr>
        <p:spPr>
          <a:xfrm rot="16200000">
            <a:off x="4674240" y="1144440"/>
            <a:ext cx="194040" cy="24768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63"/>
          <p:cNvSpPr/>
          <p:nvPr/>
        </p:nvSpPr>
        <p:spPr>
          <a:xfrm>
            <a:off x="9735120" y="2304360"/>
            <a:ext cx="90000" cy="45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64"/>
          <p:cNvSpPr/>
          <p:nvPr/>
        </p:nvSpPr>
        <p:spPr>
          <a:xfrm>
            <a:off x="9836640" y="2304360"/>
            <a:ext cx="90000" cy="45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65"/>
          <p:cNvSpPr/>
          <p:nvPr/>
        </p:nvSpPr>
        <p:spPr>
          <a:xfrm>
            <a:off x="6445440" y="370800"/>
            <a:ext cx="145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REF. 7473L1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69" name="CustomShape 66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LTE1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270" name="CustomShape 67"/>
          <p:cNvSpPr/>
          <p:nvPr/>
        </p:nvSpPr>
        <p:spPr>
          <a:xfrm>
            <a:off x="9576000" y="1041840"/>
            <a:ext cx="635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71" name="CustomShape 68"/>
          <p:cNvSpPr/>
          <p:nvPr/>
        </p:nvSpPr>
        <p:spPr>
          <a:xfrm rot="16200000">
            <a:off x="9106200" y="956880"/>
            <a:ext cx="194040" cy="1023840"/>
          </a:xfrm>
          <a:prstGeom prst="rightBrace">
            <a:avLst>
              <a:gd name="adj1" fmla="val 8333"/>
              <a:gd name="adj2" fmla="val 34377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69"/>
          <p:cNvSpPr/>
          <p:nvPr/>
        </p:nvSpPr>
        <p:spPr>
          <a:xfrm>
            <a:off x="8542080" y="967320"/>
            <a:ext cx="1002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73" name="CustomShape 70"/>
          <p:cNvSpPr/>
          <p:nvPr/>
        </p:nvSpPr>
        <p:spPr>
          <a:xfrm rot="16200000">
            <a:off x="9765720" y="1339920"/>
            <a:ext cx="194040" cy="24768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71"/>
          <p:cNvSpPr/>
          <p:nvPr/>
        </p:nvSpPr>
        <p:spPr>
          <a:xfrm>
            <a:off x="217080" y="4201560"/>
            <a:ext cx="3554280" cy="1594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Calibri"/>
              </a:rPr>
              <a:t>LTE1 = LTE800 = 4G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Everything above 790MHz is filtered out</a:t>
            </a:r>
            <a:endParaRPr b="0" lang="pl-PL" sz="2800" spc="-1" strike="noStrike">
              <a:latin typeface="Arial"/>
            </a:endParaRPr>
          </a:p>
        </p:txBody>
      </p:sp>
      <p:grpSp>
        <p:nvGrpSpPr>
          <p:cNvPr id="275" name="Group 72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276" name="CustomShape 73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277" name="Group 74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278" name="CustomShape 75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1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79" name="Picture 85" descr="A picture containing shape&#10;&#10;Description automatically generated"/>
              <p:cNvPicPr/>
              <p:nvPr/>
            </p:nvPicPr>
            <p:blipFill>
              <a:blip r:embed="rId2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80" name="Picture 87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ine 1"/>
          <p:cNvSpPr/>
          <p:nvPr/>
        </p:nvSpPr>
        <p:spPr>
          <a:xfrm>
            <a:off x="8403120" y="3953160"/>
            <a:ext cx="0" cy="168552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Line 2"/>
          <p:cNvSpPr/>
          <p:nvPr/>
        </p:nvSpPr>
        <p:spPr>
          <a:xfrm>
            <a:off x="11108880" y="2068560"/>
            <a:ext cx="0" cy="395892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3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84" name="Line 4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Line 5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6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7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8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9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10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11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12"/>
          <p:cNvSpPr/>
          <p:nvPr/>
        </p:nvSpPr>
        <p:spPr>
          <a:xfrm>
            <a:off x="4320000" y="1417320"/>
            <a:ext cx="90000" cy="907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13"/>
          <p:cNvSpPr/>
          <p:nvPr/>
        </p:nvSpPr>
        <p:spPr>
          <a:xfrm>
            <a:off x="4436280" y="1417320"/>
            <a:ext cx="90000" cy="907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94" name="Group 14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295" name="CustomShape 15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6" name="CustomShape 16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297" name="CustomShape 17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8" name="CustomShape 18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9" name="CustomShape 19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0" name="CustomShape 20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01" name="Line 21"/>
          <p:cNvSpPr/>
          <p:nvPr/>
        </p:nvSpPr>
        <p:spPr>
          <a:xfrm flipV="1">
            <a:off x="6678000" y="1842120"/>
            <a:ext cx="0" cy="63936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22"/>
          <p:cNvSpPr/>
          <p:nvPr/>
        </p:nvSpPr>
        <p:spPr>
          <a:xfrm>
            <a:off x="3533760" y="2378880"/>
            <a:ext cx="1586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23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04" name="Group 24"/>
          <p:cNvGrpSpPr/>
          <p:nvPr/>
        </p:nvGrpSpPr>
        <p:grpSpPr>
          <a:xfrm>
            <a:off x="10240920" y="534960"/>
            <a:ext cx="1172160" cy="1534320"/>
            <a:chOff x="10240920" y="534960"/>
            <a:chExt cx="1172160" cy="1534320"/>
          </a:xfrm>
        </p:grpSpPr>
        <p:sp>
          <p:nvSpPr>
            <p:cNvPr id="305" name="CustomShape 25"/>
            <p:cNvSpPr/>
            <p:nvPr/>
          </p:nvSpPr>
          <p:spPr>
            <a:xfrm>
              <a:off x="10240920" y="534960"/>
              <a:ext cx="1172160" cy="1258920"/>
            </a:xfrm>
            <a:prstGeom prst="flowChartProcess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6" name="CustomShape 26"/>
            <p:cNvSpPr/>
            <p:nvPr/>
          </p:nvSpPr>
          <p:spPr>
            <a:xfrm>
              <a:off x="10299600" y="624240"/>
              <a:ext cx="1082160" cy="1080360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Power</a:t>
              </a:r>
              <a:endParaRPr b="0" lang="pl-PL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000000"/>
                  </a:solidFill>
                  <a:latin typeface="Calibri"/>
                </a:rPr>
                <a:t>Supply</a:t>
              </a:r>
              <a:endParaRPr b="0" lang="pl-PL" sz="1600" spc="-1" strike="noStrike">
                <a:latin typeface="Arial"/>
              </a:endParaRPr>
            </a:p>
          </p:txBody>
        </p:sp>
        <p:sp>
          <p:nvSpPr>
            <p:cNvPr id="307" name="CustomShape 27"/>
            <p:cNvSpPr/>
            <p:nvPr/>
          </p:nvSpPr>
          <p:spPr>
            <a:xfrm>
              <a:off x="10469880" y="18021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8" name="CustomShape 28"/>
            <p:cNvSpPr/>
            <p:nvPr/>
          </p:nvSpPr>
          <p:spPr>
            <a:xfrm>
              <a:off x="10731960" y="180288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9" name="CustomShape 29"/>
            <p:cNvSpPr/>
            <p:nvPr/>
          </p:nvSpPr>
          <p:spPr>
            <a:xfrm>
              <a:off x="10998360" y="18021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10" name="Group 30"/>
          <p:cNvGrpSpPr/>
          <p:nvPr/>
        </p:nvGrpSpPr>
        <p:grpSpPr>
          <a:xfrm>
            <a:off x="7476480" y="5146920"/>
            <a:ext cx="1819080" cy="1428840"/>
            <a:chOff x="7476480" y="5146920"/>
            <a:chExt cx="1819080" cy="1428840"/>
          </a:xfrm>
        </p:grpSpPr>
        <p:sp>
          <p:nvSpPr>
            <p:cNvPr id="311" name="CustomShape 31"/>
            <p:cNvSpPr/>
            <p:nvPr/>
          </p:nvSpPr>
          <p:spPr>
            <a:xfrm>
              <a:off x="7476480" y="5146920"/>
              <a:ext cx="1819080" cy="1298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2" name="CustomShape 32"/>
            <p:cNvSpPr/>
            <p:nvPr/>
          </p:nvSpPr>
          <p:spPr>
            <a:xfrm flipV="1">
              <a:off x="7476480" y="6445440"/>
              <a:ext cx="1819080" cy="129960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3" name="CustomShape 33"/>
            <p:cNvSpPr/>
            <p:nvPr/>
          </p:nvSpPr>
          <p:spPr>
            <a:xfrm>
              <a:off x="7594920" y="5226120"/>
              <a:ext cx="1617120" cy="1147320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fffff"/>
                  </a:solidFill>
                  <a:latin typeface="Calibri"/>
                </a:rPr>
                <a:t>TV1</a:t>
              </a:r>
              <a:endParaRPr b="0" lang="pl-PL" sz="1800" spc="-1" strike="noStrike">
                <a:latin typeface="Arial"/>
              </a:endParaRPr>
            </a:p>
          </p:txBody>
        </p:sp>
      </p:grpSp>
      <p:grpSp>
        <p:nvGrpSpPr>
          <p:cNvPr id="314" name="Group 34"/>
          <p:cNvGrpSpPr/>
          <p:nvPr/>
        </p:nvGrpSpPr>
        <p:grpSpPr>
          <a:xfrm>
            <a:off x="9920160" y="5146920"/>
            <a:ext cx="1819080" cy="1428840"/>
            <a:chOff x="9920160" y="5146920"/>
            <a:chExt cx="1819080" cy="1428840"/>
          </a:xfrm>
        </p:grpSpPr>
        <p:sp>
          <p:nvSpPr>
            <p:cNvPr id="315" name="CustomShape 35"/>
            <p:cNvSpPr/>
            <p:nvPr/>
          </p:nvSpPr>
          <p:spPr>
            <a:xfrm>
              <a:off x="9920160" y="5146920"/>
              <a:ext cx="1819080" cy="1298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6" name="CustomShape 36"/>
            <p:cNvSpPr/>
            <p:nvPr/>
          </p:nvSpPr>
          <p:spPr>
            <a:xfrm flipV="1">
              <a:off x="9920160" y="6445440"/>
              <a:ext cx="1819080" cy="129960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7" name="CustomShape 37"/>
            <p:cNvSpPr/>
            <p:nvPr/>
          </p:nvSpPr>
          <p:spPr>
            <a:xfrm>
              <a:off x="10038600" y="5226120"/>
              <a:ext cx="1617120" cy="1147320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ffffff"/>
                  </a:solidFill>
                  <a:latin typeface="Calibri"/>
                </a:rPr>
                <a:t>TV2</a:t>
              </a:r>
              <a:endParaRPr b="0" lang="pl-PL" sz="1800" spc="-1" strike="noStrike">
                <a:latin typeface="Arial"/>
              </a:endParaRPr>
            </a:p>
          </p:txBody>
        </p:sp>
      </p:grpSp>
      <p:sp>
        <p:nvSpPr>
          <p:cNvPr id="318" name="Line 38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Line 39"/>
          <p:cNvSpPr/>
          <p:nvPr/>
        </p:nvSpPr>
        <p:spPr>
          <a:xfrm flipV="1">
            <a:off x="7735680" y="2481480"/>
            <a:ext cx="3114720" cy="108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Line 40"/>
          <p:cNvSpPr/>
          <p:nvPr/>
        </p:nvSpPr>
        <p:spPr>
          <a:xfrm>
            <a:off x="10850400" y="2081520"/>
            <a:ext cx="0" cy="39996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Line 41"/>
          <p:cNvSpPr/>
          <p:nvPr/>
        </p:nvSpPr>
        <p:spPr>
          <a:xfrm>
            <a:off x="8403120" y="3971520"/>
            <a:ext cx="21686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Line 42"/>
          <p:cNvSpPr/>
          <p:nvPr/>
        </p:nvSpPr>
        <p:spPr>
          <a:xfrm>
            <a:off x="10571760" y="2068560"/>
            <a:ext cx="0" cy="190548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43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24" name="CustomShape 44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CustomShape 45"/>
          <p:cNvSpPr/>
          <p:nvPr/>
        </p:nvSpPr>
        <p:spPr>
          <a:xfrm>
            <a:off x="86983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46"/>
          <p:cNvSpPr/>
          <p:nvPr/>
        </p:nvSpPr>
        <p:spPr>
          <a:xfrm>
            <a:off x="881172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47"/>
          <p:cNvSpPr/>
          <p:nvPr/>
        </p:nvSpPr>
        <p:spPr>
          <a:xfrm>
            <a:off x="893016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CustomShape 48"/>
          <p:cNvSpPr/>
          <p:nvPr/>
        </p:nvSpPr>
        <p:spPr>
          <a:xfrm>
            <a:off x="904608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CustomShape 49"/>
          <p:cNvSpPr/>
          <p:nvPr/>
        </p:nvSpPr>
        <p:spPr>
          <a:xfrm>
            <a:off x="916236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0" name="CustomShape 50"/>
          <p:cNvSpPr/>
          <p:nvPr/>
        </p:nvSpPr>
        <p:spPr>
          <a:xfrm>
            <a:off x="9278280" y="161532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51"/>
          <p:cNvSpPr/>
          <p:nvPr/>
        </p:nvSpPr>
        <p:spPr>
          <a:xfrm>
            <a:off x="9396720" y="2305800"/>
            <a:ext cx="90000" cy="45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CustomShape 52"/>
          <p:cNvSpPr/>
          <p:nvPr/>
        </p:nvSpPr>
        <p:spPr>
          <a:xfrm>
            <a:off x="9513000" y="2305800"/>
            <a:ext cx="90000" cy="45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3" name="CustomShape 53"/>
          <p:cNvSpPr/>
          <p:nvPr/>
        </p:nvSpPr>
        <p:spPr>
          <a:xfrm>
            <a:off x="8624520" y="2396880"/>
            <a:ext cx="15019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4" name="CustomShape 54"/>
          <p:cNvSpPr/>
          <p:nvPr/>
        </p:nvSpPr>
        <p:spPr>
          <a:xfrm flipV="1">
            <a:off x="8624520" y="1509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5" name="CustomShape 55"/>
          <p:cNvSpPr/>
          <p:nvPr/>
        </p:nvSpPr>
        <p:spPr>
          <a:xfrm>
            <a:off x="4144680" y="873360"/>
            <a:ext cx="635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36" name="CustomShape 56"/>
          <p:cNvSpPr/>
          <p:nvPr/>
        </p:nvSpPr>
        <p:spPr>
          <a:xfrm rot="16200000">
            <a:off x="3862800" y="913680"/>
            <a:ext cx="194040" cy="719640"/>
          </a:xfrm>
          <a:prstGeom prst="rightBrace">
            <a:avLst>
              <a:gd name="adj1" fmla="val 8333"/>
              <a:gd name="adj2" fmla="val 34377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7" name="CustomShape 57"/>
          <p:cNvSpPr/>
          <p:nvPr/>
        </p:nvSpPr>
        <p:spPr>
          <a:xfrm>
            <a:off x="3289320" y="771840"/>
            <a:ext cx="1002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38" name="CustomShape 58"/>
          <p:cNvSpPr/>
          <p:nvPr/>
        </p:nvSpPr>
        <p:spPr>
          <a:xfrm rot="16200000">
            <a:off x="4334040" y="1176840"/>
            <a:ext cx="194040" cy="1904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CustomShape 59"/>
          <p:cNvSpPr/>
          <p:nvPr/>
        </p:nvSpPr>
        <p:spPr>
          <a:xfrm>
            <a:off x="6445440" y="370800"/>
            <a:ext cx="145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REF. 7473L2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40" name="CustomShape 60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LTE2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341" name="CustomShape 61"/>
          <p:cNvSpPr/>
          <p:nvPr/>
        </p:nvSpPr>
        <p:spPr>
          <a:xfrm>
            <a:off x="9198360" y="991800"/>
            <a:ext cx="635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42" name="CustomShape 62"/>
          <p:cNvSpPr/>
          <p:nvPr/>
        </p:nvSpPr>
        <p:spPr>
          <a:xfrm rot="16200000">
            <a:off x="8916480" y="1032120"/>
            <a:ext cx="194040" cy="719640"/>
          </a:xfrm>
          <a:prstGeom prst="rightBrace">
            <a:avLst>
              <a:gd name="adj1" fmla="val 8333"/>
              <a:gd name="adj2" fmla="val 34377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3" name="CustomShape 63"/>
          <p:cNvSpPr/>
          <p:nvPr/>
        </p:nvSpPr>
        <p:spPr>
          <a:xfrm>
            <a:off x="8343000" y="890280"/>
            <a:ext cx="1002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44" name="CustomShape 64"/>
          <p:cNvSpPr/>
          <p:nvPr/>
        </p:nvSpPr>
        <p:spPr>
          <a:xfrm rot="16200000">
            <a:off x="9387720" y="1295280"/>
            <a:ext cx="194040" cy="1904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CustomShape 65"/>
          <p:cNvSpPr/>
          <p:nvPr/>
        </p:nvSpPr>
        <p:spPr>
          <a:xfrm>
            <a:off x="217080" y="4201560"/>
            <a:ext cx="3554280" cy="1594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Calibri"/>
              </a:rPr>
              <a:t>LTE2 = LTE700 = 5G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Everything above 694MHz is filtered out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346" name="Picture 85" descr="A picture containing game, table, comb, computer&#10;&#10;Description automatically generated"/>
          <p:cNvPicPr/>
          <p:nvPr/>
        </p:nvPicPr>
        <p:blipFill>
          <a:blip r:embed="rId1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347" name="Group 66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348" name="CustomShape 67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349" name="Group 68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350" name="CustomShape 69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2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51" name="Picture 79" descr="A picture containing shape&#10;&#10;Description automatically generated"/>
              <p:cNvPicPr/>
              <p:nvPr/>
            </p:nvPicPr>
            <p:blipFill>
              <a:blip r:embed="rId3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53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8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9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1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2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64" name="Group 13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365" name="CustomShape 14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6" name="CustomShape 15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367" name="CustomShape 16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8" name="CustomShape 17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9" name="CustomShape 18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0" name="CustomShape 19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71" name="Line 20"/>
          <p:cNvSpPr/>
          <p:nvPr/>
        </p:nvSpPr>
        <p:spPr>
          <a:xfrm flipV="1">
            <a:off x="667800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4" name="Line 23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CustomShape 25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77" name="CustomShape 26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27"/>
          <p:cNvSpPr/>
          <p:nvPr/>
        </p:nvSpPr>
        <p:spPr>
          <a:xfrm>
            <a:off x="4665600" y="1738080"/>
            <a:ext cx="90000" cy="586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80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1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5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6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7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9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0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3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4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7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9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0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1" name="CustomShape 50"/>
          <p:cNvSpPr/>
          <p:nvPr/>
        </p:nvSpPr>
        <p:spPr>
          <a:xfrm>
            <a:off x="4552200" y="5410080"/>
            <a:ext cx="90000" cy="2390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2" name="Line 51"/>
          <p:cNvSpPr/>
          <p:nvPr/>
        </p:nvSpPr>
        <p:spPr>
          <a:xfrm flipV="1">
            <a:off x="720324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Line 52"/>
          <p:cNvSpPr/>
          <p:nvPr/>
        </p:nvSpPr>
        <p:spPr>
          <a:xfrm flipV="1">
            <a:off x="694728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09" name="CustomShape 58"/>
          <p:cNvSpPr/>
          <p:nvPr/>
        </p:nvSpPr>
        <p:spPr>
          <a:xfrm>
            <a:off x="8445240" y="2294640"/>
            <a:ext cx="33544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0" name="CustomShape 59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CustomShape 60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CustomShape 61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3" name="CustomShape 62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4" name="CustomShape 63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CustomShape 64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6" name="CustomShape 65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7" name="CustomShape 66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67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9" name="CustomShape 68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CustomShape 69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1" name="CustomShape 70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CustomShape 71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3" name="CustomShape 72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CustomShape 73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5" name="CustomShape 74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6" name="CustomShape 75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7" name="CustomShape 76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8" name="CustomShape 77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9" name="CustomShape 78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0" name="CustomShape 79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2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3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4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5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6" name="CustomShape 85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3 ANTENNA</a:t>
            </a:r>
            <a:endParaRPr b="0" lang="pl-PL" sz="3600" spc="-1" strike="noStrike">
              <a:latin typeface="Arial"/>
            </a:endParaRPr>
          </a:p>
        </p:txBody>
      </p:sp>
      <p:pic>
        <p:nvPicPr>
          <p:cNvPr id="437" name="Picture 106" descr="A picture containing game, table, comb, computer&#10;&#10;Description automatically generated"/>
          <p:cNvPicPr/>
          <p:nvPr/>
        </p:nvPicPr>
        <p:blipFill>
          <a:blip r:embed="rId1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438" name="Picture 107" descr="A picture containing game, table, comb, computer&#10;&#10;Description automatically generated"/>
          <p:cNvPicPr/>
          <p:nvPr/>
        </p:nvPicPr>
        <p:blipFill>
          <a:blip r:embed="rId2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439" name="Picture 108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440" name="Group 86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441" name="CustomShape 87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442" name="Group 88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443" name="CustomShape 89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4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444" name="Picture 112" descr="A picture containing shape&#10;&#10;Description automatically generated"/>
              <p:cNvPicPr/>
              <p:nvPr/>
            </p:nvPicPr>
            <p:blipFill>
              <a:blip r:embed="rId5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46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8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9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0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1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2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6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57" name="Group 13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458" name="CustomShape 14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9" name="CustomShape 15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460" name="CustomShape 16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1" name="CustomShape 17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2" name="CustomShape 18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3" name="CustomShape 19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4" name="Line 20"/>
          <p:cNvSpPr/>
          <p:nvPr/>
        </p:nvSpPr>
        <p:spPr>
          <a:xfrm flipV="1">
            <a:off x="667800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5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6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Line 23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9" name="CustomShape 25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70" name="CustomShape 26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1" name="CustomShape 27"/>
          <p:cNvSpPr/>
          <p:nvPr/>
        </p:nvSpPr>
        <p:spPr>
          <a:xfrm>
            <a:off x="4665600" y="1738080"/>
            <a:ext cx="90000" cy="586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73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4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6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7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1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2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3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4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5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6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7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9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0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1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2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3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4" name="CustomShape 50"/>
          <p:cNvSpPr/>
          <p:nvPr/>
        </p:nvSpPr>
        <p:spPr>
          <a:xfrm>
            <a:off x="4552200" y="5410080"/>
            <a:ext cx="90000" cy="2390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5" name="Line 51"/>
          <p:cNvSpPr/>
          <p:nvPr/>
        </p:nvSpPr>
        <p:spPr>
          <a:xfrm flipV="1">
            <a:off x="720324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6" name="Line 52"/>
          <p:cNvSpPr/>
          <p:nvPr/>
        </p:nvSpPr>
        <p:spPr>
          <a:xfrm flipV="1">
            <a:off x="694728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02" name="CustomShape 58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3" name="CustomShape 59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4" name="CustomShape 60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5" name="CustomShape 61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6" name="CustomShape 62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7" name="CustomShape 63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8" name="CustomShape 64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9" name="CustomShape 65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0" name="CustomShape 66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1" name="CustomShape 67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2" name="CustomShape 68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3" name="CustomShape 69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4" name="CustomShape 70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5" name="CustomShape 71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6" name="CustomShape 72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7" name="CustomShape 73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8" name="CustomShape 74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9" name="CustomShape 75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0" name="CustomShape 76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1" name="CustomShape 77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2" name="CustomShape 78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CustomShape 79"/>
          <p:cNvSpPr/>
          <p:nvPr/>
        </p:nvSpPr>
        <p:spPr>
          <a:xfrm>
            <a:off x="1167048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4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6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8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9" name="CustomShape 85"/>
          <p:cNvSpPr/>
          <p:nvPr/>
        </p:nvSpPr>
        <p:spPr>
          <a:xfrm>
            <a:off x="1154232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0" name="CustomShape 86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1" name="CustomShape 87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32" name="CustomShape 88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33" name="CustomShape 89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4" name="CustomShape 90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5" name="CustomShape 91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3 ANTENNA</a:t>
            </a:r>
            <a:endParaRPr b="0" lang="pl-PL" sz="3600" spc="-1" strike="noStrike">
              <a:latin typeface="Arial"/>
            </a:endParaRPr>
          </a:p>
        </p:txBody>
      </p:sp>
      <p:pic>
        <p:nvPicPr>
          <p:cNvPr id="536" name="Picture 111" descr="A picture containing game, table, comb, computer&#10;&#10;Description automatically generated"/>
          <p:cNvPicPr/>
          <p:nvPr/>
        </p:nvPicPr>
        <p:blipFill>
          <a:blip r:embed="rId1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537" name="Picture 112" descr="A picture containing game, table, comb, computer&#10;&#10;Description automatically generated"/>
          <p:cNvPicPr/>
          <p:nvPr/>
        </p:nvPicPr>
        <p:blipFill>
          <a:blip r:embed="rId2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538" name="Picture 116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539" name="Group 92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540" name="CustomShape 93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541" name="Group 94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542" name="CustomShape 95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4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543" name="Picture 121" descr="A picture containing shape&#10;&#10;Description automatically generated"/>
              <p:cNvPicPr/>
              <p:nvPr/>
            </p:nvPicPr>
            <p:blipFill>
              <a:blip r:embed="rId5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45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6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7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8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9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1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2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3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4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5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56" name="Group 13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557" name="CustomShape 14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58" name="CustomShape 15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559" name="CustomShape 16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0" name="CustomShape 17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1" name="CustomShape 18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2" name="CustomShape 19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63" name="Line 20"/>
          <p:cNvSpPr/>
          <p:nvPr/>
        </p:nvSpPr>
        <p:spPr>
          <a:xfrm flipV="1">
            <a:off x="667800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4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5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6" name="Line 23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7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8" name="CustomShape 25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69" name="CustomShape 26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0" name="CustomShape 27"/>
          <p:cNvSpPr/>
          <p:nvPr/>
        </p:nvSpPr>
        <p:spPr>
          <a:xfrm>
            <a:off x="4665600" y="1738080"/>
            <a:ext cx="90000" cy="586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1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72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3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5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6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7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8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9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0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1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2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3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4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5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6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7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8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9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0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1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2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3" name="CustomShape 50"/>
          <p:cNvSpPr/>
          <p:nvPr/>
        </p:nvSpPr>
        <p:spPr>
          <a:xfrm>
            <a:off x="4552200" y="5410080"/>
            <a:ext cx="90000" cy="2390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4" name="Line 51"/>
          <p:cNvSpPr/>
          <p:nvPr/>
        </p:nvSpPr>
        <p:spPr>
          <a:xfrm flipV="1">
            <a:off x="720324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5" name="Line 52"/>
          <p:cNvSpPr/>
          <p:nvPr/>
        </p:nvSpPr>
        <p:spPr>
          <a:xfrm flipV="1">
            <a:off x="694728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6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7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8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9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0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01" name="CustomShape 58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2" name="CustomShape 59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3" name="CustomShape 60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4" name="CustomShape 61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5" name="CustomShape 62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6" name="CustomShape 63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7" name="CustomShape 64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8" name="CustomShape 65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9" name="CustomShape 66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0" name="CustomShape 67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1" name="CustomShape 68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2" name="CustomShape 69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3" name="CustomShape 70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4" name="CustomShape 71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5" name="CustomShape 72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6" name="CustomShape 73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7" name="CustomShape 74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8" name="CustomShape 75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stomShape 76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0" name="CustomShape 77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1" name="CustomShape 78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2" name="CustomShape 79"/>
          <p:cNvSpPr/>
          <p:nvPr/>
        </p:nvSpPr>
        <p:spPr>
          <a:xfrm>
            <a:off x="1167048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3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4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5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6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7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8" name="CustomShape 85"/>
          <p:cNvSpPr/>
          <p:nvPr/>
        </p:nvSpPr>
        <p:spPr>
          <a:xfrm>
            <a:off x="1154232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9" name="CustomShape 86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0" name="CustomShape 87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31" name="CustomShape 88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32" name="CustomShape 89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CustomShape 90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634" name="Group 91"/>
          <p:cNvGrpSpPr/>
          <p:nvPr/>
        </p:nvGrpSpPr>
        <p:grpSpPr>
          <a:xfrm>
            <a:off x="3058200" y="1075680"/>
            <a:ext cx="6938280" cy="4932360"/>
            <a:chOff x="3058200" y="1075680"/>
            <a:chExt cx="6938280" cy="4932360"/>
          </a:xfrm>
        </p:grpSpPr>
        <p:sp>
          <p:nvSpPr>
            <p:cNvPr id="635" name="CustomShape 92"/>
            <p:cNvSpPr/>
            <p:nvPr/>
          </p:nvSpPr>
          <p:spPr>
            <a:xfrm>
              <a:off x="3058200" y="1191600"/>
              <a:ext cx="6869880" cy="4816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Duplicate channel feature   ON</a:t>
              </a:r>
              <a:endParaRPr b="0" lang="pl-PL" sz="1800" spc="-1" strike="noStrike">
                <a:latin typeface="Arial"/>
              </a:endParaRPr>
            </a:p>
          </p:txBody>
        </p:sp>
        <p:pic>
          <p:nvPicPr>
            <p:cNvPr id="636" name="Picture 107" descr="A picture containing meter, parking, sitting, street&#10;&#10;Description automatically generated"/>
            <p:cNvPicPr/>
            <p:nvPr/>
          </p:nvPicPr>
          <p:blipFill>
            <a:blip r:embed="rId1"/>
            <a:stretch/>
          </p:blipFill>
          <p:spPr>
            <a:xfrm>
              <a:off x="6817680" y="1075680"/>
              <a:ext cx="3178800" cy="4775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37" name="CustomShape 93"/>
          <p:cNvSpPr/>
          <p:nvPr/>
        </p:nvSpPr>
        <p:spPr>
          <a:xfrm>
            <a:off x="5066640" y="3762360"/>
            <a:ext cx="2007720" cy="1888920"/>
          </a:xfrm>
          <a:prstGeom prst="wedgeEllipseCallout">
            <a:avLst>
              <a:gd name="adj1" fmla="val 75727"/>
              <a:gd name="adj2" fmla="val -34109"/>
            </a:avLst>
          </a:prstGeom>
          <a:blipFill rotWithShape="0">
            <a:blip r:embed="rId2"/>
            <a:stretch>
              <a:fillRect l="557591" t="-872144" r="-1804213" b="90926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CustomShape 94"/>
          <p:cNvSpPr/>
          <p:nvPr/>
        </p:nvSpPr>
        <p:spPr>
          <a:xfrm>
            <a:off x="5782320" y="4625280"/>
            <a:ext cx="465840" cy="52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9" name="CustomShape 95"/>
          <p:cNvSpPr/>
          <p:nvPr/>
        </p:nvSpPr>
        <p:spPr>
          <a:xfrm>
            <a:off x="5826600" y="4641840"/>
            <a:ext cx="412560" cy="225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0" name="CustomShape 96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CONVERSION ON</a:t>
            </a:r>
            <a:endParaRPr b="0" lang="pl-PL" sz="3600" spc="-1" strike="noStrike">
              <a:latin typeface="Arial"/>
            </a:endParaRPr>
          </a:p>
        </p:txBody>
      </p:sp>
      <p:pic>
        <p:nvPicPr>
          <p:cNvPr id="641" name="Picture 127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642" name="Picture 152" descr="A picture containing game, table, comb, computer&#10;&#10;Description automatically generated"/>
          <p:cNvPicPr/>
          <p:nvPr/>
        </p:nvPicPr>
        <p:blipFill>
          <a:blip r:embed="rId4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643" name="Picture 153" descr="A picture containing game, table, comb, computer&#10;&#10;Description automatically generated"/>
          <p:cNvPicPr/>
          <p:nvPr/>
        </p:nvPicPr>
        <p:blipFill>
          <a:blip r:embed="rId5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644" name="Group 97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645" name="CustomShape 98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646" name="Group 99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647" name="CustomShape 100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6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648" name="Picture 157" descr="A picture containing shape&#10;&#10;Description automatically generated"/>
              <p:cNvPicPr/>
              <p:nvPr/>
            </p:nvPicPr>
            <p:blipFill>
              <a:blip r:embed="rId7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50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1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2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3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4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5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6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7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8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9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0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661" name="Group 13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662" name="CustomShape 14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3" name="CustomShape 15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664" name="CustomShape 16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5" name="CustomShape 17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6" name="CustomShape 18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7" name="CustomShape 19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68" name="Line 20"/>
          <p:cNvSpPr/>
          <p:nvPr/>
        </p:nvSpPr>
        <p:spPr>
          <a:xfrm flipV="1">
            <a:off x="667800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9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0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1" name="Line 23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2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3" name="CustomShape 25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74" name="CustomShape 26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5" name="CustomShape 27"/>
          <p:cNvSpPr/>
          <p:nvPr/>
        </p:nvSpPr>
        <p:spPr>
          <a:xfrm>
            <a:off x="4665600" y="1738080"/>
            <a:ext cx="90000" cy="586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6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77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8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9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0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1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2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3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4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5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6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7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8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9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0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1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2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3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4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5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6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7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8" name="CustomShape 50"/>
          <p:cNvSpPr/>
          <p:nvPr/>
        </p:nvSpPr>
        <p:spPr>
          <a:xfrm>
            <a:off x="4552200" y="5410080"/>
            <a:ext cx="90000" cy="2390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9" name="Line 51"/>
          <p:cNvSpPr/>
          <p:nvPr/>
        </p:nvSpPr>
        <p:spPr>
          <a:xfrm flipV="1">
            <a:off x="720324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0" name="Line 52"/>
          <p:cNvSpPr/>
          <p:nvPr/>
        </p:nvSpPr>
        <p:spPr>
          <a:xfrm flipV="1">
            <a:off x="694728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1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2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3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4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5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06" name="CustomShape 58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7" name="CustomShape 59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8" name="CustomShape 60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9" name="CustomShape 61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0" name="CustomShape 62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1" name="CustomShape 63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2" name="CustomShape 64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3" name="CustomShape 65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4" name="CustomShape 66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5" name="CustomShape 67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6" name="CustomShape 68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7" name="CustomShape 69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8" name="CustomShape 70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9" name="CustomShape 71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0" name="CustomShape 72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1" name="CustomShape 73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2" name="CustomShape 74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3" name="CustomShape 75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4" name="CustomShape 76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5" name="CustomShape 77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6" name="CustomShape 78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7" name="CustomShape 79"/>
          <p:cNvSpPr/>
          <p:nvPr/>
        </p:nvSpPr>
        <p:spPr>
          <a:xfrm>
            <a:off x="1167048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8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9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0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1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2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3" name="CustomShape 85"/>
          <p:cNvSpPr/>
          <p:nvPr/>
        </p:nvSpPr>
        <p:spPr>
          <a:xfrm>
            <a:off x="1154232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4" name="CustomShape 86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5" name="CustomShape 87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36" name="CustomShape 88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37" name="CustomShape 89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8" name="CustomShape 90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9" name="CustomShape 91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CONVERSION ON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740" name="CustomShape 92"/>
          <p:cNvSpPr/>
          <p:nvPr/>
        </p:nvSpPr>
        <p:spPr>
          <a:xfrm>
            <a:off x="7405200" y="3127680"/>
            <a:ext cx="4600080" cy="24343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DUPLICATED CHANNELS</a:t>
            </a:r>
            <a:br/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IN LTE BAND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4G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: 62 – 64 – 66 - … in steps of 2,     then 61 – 63 –…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5G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: 50 – 52 – 54 - … in steps of 2, then 49 – 51 – …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741" name="Picture 152" descr="A picture containing game, table, comb, computer&#10;&#10;Description automatically generated"/>
          <p:cNvPicPr/>
          <p:nvPr/>
        </p:nvPicPr>
        <p:blipFill>
          <a:blip r:embed="rId1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742" name="Picture 153" descr="A picture containing game, table, comb, computer&#10;&#10;Description automatically generated"/>
          <p:cNvPicPr/>
          <p:nvPr/>
        </p:nvPicPr>
        <p:blipFill>
          <a:blip r:embed="rId2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743" name="Picture 154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744" name="Group 93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745" name="CustomShape 94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746" name="Group 95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747" name="CustomShape 96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4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748" name="Picture 116" descr="A picture containing shape&#10;&#10;Description automatically generated"/>
              <p:cNvPicPr/>
              <p:nvPr/>
            </p:nvPicPr>
            <p:blipFill>
              <a:blip r:embed="rId5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A picture containing 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1440" y="0"/>
            <a:ext cx="12188880" cy="685764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6095880" y="2257200"/>
            <a:ext cx="5281560" cy="925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PRODUCT INTRODUCTION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50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1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2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3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4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5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6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7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8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9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0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761" name="Group 13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762" name="CustomShape 14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3" name="CustomShape 15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764" name="CustomShape 16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5" name="CustomShape 17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6" name="CustomShape 18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7" name="CustomShape 19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68" name="Line 20"/>
          <p:cNvSpPr/>
          <p:nvPr/>
        </p:nvSpPr>
        <p:spPr>
          <a:xfrm flipV="1">
            <a:off x="667800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9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0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1" name="Line 23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2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3" name="CustomShape 25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74" name="CustomShape 26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5" name="CustomShape 27"/>
          <p:cNvSpPr/>
          <p:nvPr/>
        </p:nvSpPr>
        <p:spPr>
          <a:xfrm>
            <a:off x="4665600" y="2030400"/>
            <a:ext cx="90000" cy="294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6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77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8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9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0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1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2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3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4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5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6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7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8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9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0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1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2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3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4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5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6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7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8" name="CustomShape 50"/>
          <p:cNvSpPr/>
          <p:nvPr/>
        </p:nvSpPr>
        <p:spPr>
          <a:xfrm>
            <a:off x="4552200" y="5001120"/>
            <a:ext cx="90000" cy="6480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9" name="Line 51"/>
          <p:cNvSpPr/>
          <p:nvPr/>
        </p:nvSpPr>
        <p:spPr>
          <a:xfrm flipV="1">
            <a:off x="720324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0" name="Line 52"/>
          <p:cNvSpPr/>
          <p:nvPr/>
        </p:nvSpPr>
        <p:spPr>
          <a:xfrm flipV="1">
            <a:off x="694728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1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2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3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4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5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06" name="CustomShape 58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7" name="CustomShape 59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8" name="CustomShape 60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9" name="CustomShape 61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0" name="CustomShape 62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1" name="CustomShape 63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2" name="CustomShape 64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3" name="CustomShape 65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4" name="CustomShape 66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5" name="CustomShape 67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6" name="CustomShape 68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7" name="CustomShape 69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8" name="CustomShape 70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9" name="CustomShape 71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0" name="CustomShape 72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1" name="CustomShape 73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2" name="CustomShape 74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3" name="CustomShape 75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4" name="CustomShape 76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5" name="CustomShape 77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6" name="CustomShape 78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7" name="CustomShape 79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8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9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0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1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2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3" name="CustomShape 85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4" name="CustomShape 86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35" name="CustomShape 87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36" name="CustomShape 88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7" name="CustomShape 89"/>
          <p:cNvSpPr/>
          <p:nvPr/>
        </p:nvSpPr>
        <p:spPr>
          <a:xfrm>
            <a:off x="3631320" y="104724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38" name="CustomShape 90"/>
          <p:cNvSpPr/>
          <p:nvPr/>
        </p:nvSpPr>
        <p:spPr>
          <a:xfrm>
            <a:off x="3784320" y="286380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b050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39" name="CustomShape 91"/>
          <p:cNvSpPr/>
          <p:nvPr/>
        </p:nvSpPr>
        <p:spPr>
          <a:xfrm>
            <a:off x="10958400" y="3360240"/>
            <a:ext cx="1233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b050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conv.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40" name="CustomShape 92"/>
          <p:cNvSpPr/>
          <p:nvPr/>
        </p:nvSpPr>
        <p:spPr>
          <a:xfrm>
            <a:off x="9764640" y="314100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41" name="CustomShape 93"/>
          <p:cNvSpPr/>
          <p:nvPr/>
        </p:nvSpPr>
        <p:spPr>
          <a:xfrm flipH="1">
            <a:off x="10204560" y="2253240"/>
            <a:ext cx="2145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2" name="CustomShape 94"/>
          <p:cNvSpPr/>
          <p:nvPr/>
        </p:nvSpPr>
        <p:spPr>
          <a:xfrm>
            <a:off x="11580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3" name="CustomShape 95"/>
          <p:cNvSpPr/>
          <p:nvPr/>
        </p:nvSpPr>
        <p:spPr>
          <a:xfrm flipH="1">
            <a:off x="11575080" y="2253240"/>
            <a:ext cx="49680" cy="110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4" name="CustomShape 96"/>
          <p:cNvSpPr/>
          <p:nvPr/>
        </p:nvSpPr>
        <p:spPr>
          <a:xfrm flipH="1" flipV="1">
            <a:off x="4223520" y="3233160"/>
            <a:ext cx="27000" cy="47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5" name="CustomShape 97"/>
          <p:cNvSpPr/>
          <p:nvPr/>
        </p:nvSpPr>
        <p:spPr>
          <a:xfrm flipH="1" flipV="1">
            <a:off x="4070160" y="1415880"/>
            <a:ext cx="175320" cy="28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6" name="CustomShape 98"/>
          <p:cNvSpPr/>
          <p:nvPr/>
        </p:nvSpPr>
        <p:spPr>
          <a:xfrm>
            <a:off x="1170576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7" name="CustomShape 99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CONVERSION ON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848" name="CustomShape 100"/>
          <p:cNvSpPr/>
          <p:nvPr/>
        </p:nvSpPr>
        <p:spPr>
          <a:xfrm>
            <a:off x="6631200" y="3963960"/>
            <a:ext cx="5352480" cy="251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Duplicated channels ON: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weakest channel is converted to LTE band 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;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CH30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&gt; 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CH30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CH30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transmitted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CH30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converted to LTE band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849" name="Picture 127" descr="A picture containing game, table, comb, computer&#10;&#10;Description automatically generated"/>
          <p:cNvPicPr/>
          <p:nvPr/>
        </p:nvPicPr>
        <p:blipFill>
          <a:blip r:embed="rId1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850" name="Picture 145" descr="A picture containing game, table, comb, computer&#10;&#10;Description automatically generated"/>
          <p:cNvPicPr/>
          <p:nvPr/>
        </p:nvPicPr>
        <p:blipFill>
          <a:blip r:embed="rId2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851" name="Picture 151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852" name="Group 101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853" name="CustomShape 102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854" name="Group 103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855" name="CustomShape 104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4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856" name="Picture 154" descr="A picture containing shape&#10;&#10;Description automatically generated"/>
              <p:cNvPicPr/>
              <p:nvPr/>
            </p:nvPicPr>
            <p:blipFill>
              <a:blip r:embed="rId5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58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9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0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1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2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3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4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5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6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7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8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69" name="Group 13"/>
          <p:cNvGrpSpPr/>
          <p:nvPr/>
        </p:nvGrpSpPr>
        <p:grpSpPr>
          <a:xfrm>
            <a:off x="6358680" y="804600"/>
            <a:ext cx="1739880" cy="1068120"/>
            <a:chOff x="6358680" y="804600"/>
            <a:chExt cx="1739880" cy="1068120"/>
          </a:xfrm>
        </p:grpSpPr>
        <p:sp>
          <p:nvSpPr>
            <p:cNvPr id="870" name="CustomShape 14"/>
            <p:cNvSpPr/>
            <p:nvPr/>
          </p:nvSpPr>
          <p:spPr>
            <a:xfrm>
              <a:off x="635868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1" name="CustomShape 15"/>
            <p:cNvSpPr/>
            <p:nvPr/>
          </p:nvSpPr>
          <p:spPr>
            <a:xfrm>
              <a:off x="645552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872" name="CustomShape 16"/>
            <p:cNvSpPr/>
            <p:nvPr/>
          </p:nvSpPr>
          <p:spPr>
            <a:xfrm>
              <a:off x="65865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3" name="CustomShape 17"/>
            <p:cNvSpPr/>
            <p:nvPr/>
          </p:nvSpPr>
          <p:spPr>
            <a:xfrm>
              <a:off x="684864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4" name="CustomShape 18"/>
            <p:cNvSpPr/>
            <p:nvPr/>
          </p:nvSpPr>
          <p:spPr>
            <a:xfrm>
              <a:off x="711504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5" name="CustomShape 19"/>
            <p:cNvSpPr/>
            <p:nvPr/>
          </p:nvSpPr>
          <p:spPr>
            <a:xfrm>
              <a:off x="764352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76" name="Line 20"/>
          <p:cNvSpPr/>
          <p:nvPr/>
        </p:nvSpPr>
        <p:spPr>
          <a:xfrm flipV="1">
            <a:off x="668844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7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8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9" name="Line 23"/>
          <p:cNvSpPr/>
          <p:nvPr/>
        </p:nvSpPr>
        <p:spPr>
          <a:xfrm>
            <a:off x="776520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0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1" name="CustomShape 25"/>
          <p:cNvSpPr/>
          <p:nvPr/>
        </p:nvSpPr>
        <p:spPr>
          <a:xfrm>
            <a:off x="731664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82" name="CustomShape 26"/>
          <p:cNvSpPr/>
          <p:nvPr/>
        </p:nvSpPr>
        <p:spPr>
          <a:xfrm flipV="1">
            <a:off x="764352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3" name="CustomShape 27"/>
          <p:cNvSpPr/>
          <p:nvPr/>
        </p:nvSpPr>
        <p:spPr>
          <a:xfrm>
            <a:off x="4665600" y="2030400"/>
            <a:ext cx="90000" cy="294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4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85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6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7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8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9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0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1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2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3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4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5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6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7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8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9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0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1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2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3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4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5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6" name="CustomShape 50"/>
          <p:cNvSpPr/>
          <p:nvPr/>
        </p:nvSpPr>
        <p:spPr>
          <a:xfrm>
            <a:off x="4552200" y="5001120"/>
            <a:ext cx="90000" cy="6480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7" name="Line 51"/>
          <p:cNvSpPr/>
          <p:nvPr/>
        </p:nvSpPr>
        <p:spPr>
          <a:xfrm flipV="1">
            <a:off x="721368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8" name="Line 52"/>
          <p:cNvSpPr/>
          <p:nvPr/>
        </p:nvSpPr>
        <p:spPr>
          <a:xfrm flipV="1">
            <a:off x="695736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9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0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1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2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3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14" name="CustomShape 58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5" name="CustomShape 59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6" name="CustomShape 60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7" name="CustomShape 61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8" name="CustomShape 62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9" name="CustomShape 63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0" name="CustomShape 64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1" name="CustomShape 65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2" name="CustomShape 66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3" name="CustomShape 67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4" name="CustomShape 68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5" name="CustomShape 69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6" name="CustomShape 70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7" name="CustomShape 71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8" name="CustomShape 72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9" name="CustomShape 73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0" name="CustomShape 74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1" name="CustomShape 75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2" name="CustomShape 76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3" name="CustomShape 77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4" name="CustomShape 78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5" name="CustomShape 79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6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7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8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9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0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1" name="CustomShape 85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2" name="CustomShape 86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43" name="CustomShape 87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44" name="CustomShape 88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5" name="CustomShape 89"/>
          <p:cNvSpPr/>
          <p:nvPr/>
        </p:nvSpPr>
        <p:spPr>
          <a:xfrm>
            <a:off x="3631320" y="104724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46" name="CustomShape 90"/>
          <p:cNvSpPr/>
          <p:nvPr/>
        </p:nvSpPr>
        <p:spPr>
          <a:xfrm>
            <a:off x="3784320" y="286380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b050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47" name="CustomShape 91"/>
          <p:cNvSpPr/>
          <p:nvPr/>
        </p:nvSpPr>
        <p:spPr>
          <a:xfrm>
            <a:off x="9764640" y="314100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48" name="CustomShape 92"/>
          <p:cNvSpPr/>
          <p:nvPr/>
        </p:nvSpPr>
        <p:spPr>
          <a:xfrm flipH="1">
            <a:off x="10204560" y="2253240"/>
            <a:ext cx="2145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9" name="CustomShape 93"/>
          <p:cNvSpPr/>
          <p:nvPr/>
        </p:nvSpPr>
        <p:spPr>
          <a:xfrm>
            <a:off x="11580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0" name="CustomShape 94"/>
          <p:cNvSpPr/>
          <p:nvPr/>
        </p:nvSpPr>
        <p:spPr>
          <a:xfrm flipH="1" flipV="1">
            <a:off x="4223520" y="3233160"/>
            <a:ext cx="27000" cy="47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1" name="CustomShape 95"/>
          <p:cNvSpPr/>
          <p:nvPr/>
        </p:nvSpPr>
        <p:spPr>
          <a:xfrm flipH="1" flipV="1">
            <a:off x="4070160" y="1415880"/>
            <a:ext cx="175320" cy="28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2" name="CustomShape 96"/>
          <p:cNvSpPr/>
          <p:nvPr/>
        </p:nvSpPr>
        <p:spPr>
          <a:xfrm>
            <a:off x="1170576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3" name="CustomShape 97"/>
          <p:cNvSpPr/>
          <p:nvPr/>
        </p:nvSpPr>
        <p:spPr>
          <a:xfrm>
            <a:off x="4534920" y="105588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54" name="CustomShape 98"/>
          <p:cNvSpPr/>
          <p:nvPr/>
        </p:nvSpPr>
        <p:spPr>
          <a:xfrm flipV="1">
            <a:off x="4710600" y="1425240"/>
            <a:ext cx="263880" cy="60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5" name="CustomShape 99"/>
          <p:cNvSpPr/>
          <p:nvPr/>
        </p:nvSpPr>
        <p:spPr>
          <a:xfrm>
            <a:off x="4258080" y="43455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56" name="CustomShape 100"/>
          <p:cNvSpPr/>
          <p:nvPr/>
        </p:nvSpPr>
        <p:spPr>
          <a:xfrm flipV="1">
            <a:off x="4597560" y="4714200"/>
            <a:ext cx="100080" cy="286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7" name="CustomShape 101"/>
          <p:cNvSpPr/>
          <p:nvPr/>
        </p:nvSpPr>
        <p:spPr>
          <a:xfrm>
            <a:off x="10473840" y="308412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58" name="CustomShape 102"/>
          <p:cNvSpPr/>
          <p:nvPr/>
        </p:nvSpPr>
        <p:spPr>
          <a:xfrm>
            <a:off x="10657080" y="2253240"/>
            <a:ext cx="256320" cy="83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9" name="CustomShape 103"/>
          <p:cNvSpPr/>
          <p:nvPr/>
        </p:nvSpPr>
        <p:spPr>
          <a:xfrm>
            <a:off x="11761200" y="2253240"/>
            <a:ext cx="113040" cy="48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0" name="CustomShape 104"/>
          <p:cNvSpPr/>
          <p:nvPr/>
        </p:nvSpPr>
        <p:spPr>
          <a:xfrm>
            <a:off x="11593440" y="2709720"/>
            <a:ext cx="879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conv.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61" name="CustomShape 105"/>
          <p:cNvSpPr/>
          <p:nvPr/>
        </p:nvSpPr>
        <p:spPr>
          <a:xfrm>
            <a:off x="10958400" y="3360240"/>
            <a:ext cx="1233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b050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conv.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62" name="CustomShape 106"/>
          <p:cNvSpPr/>
          <p:nvPr/>
        </p:nvSpPr>
        <p:spPr>
          <a:xfrm flipH="1">
            <a:off x="11575080" y="2253240"/>
            <a:ext cx="49680" cy="110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3" name="CustomShape 107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CONVERSION ON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964" name="CustomShape 108"/>
          <p:cNvSpPr/>
          <p:nvPr/>
        </p:nvSpPr>
        <p:spPr>
          <a:xfrm>
            <a:off x="6631200" y="3963960"/>
            <a:ext cx="5352480" cy="251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Duplicated channels ON: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weakest channel is converted to LTE band 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;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CH30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&gt; 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CH30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CH30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transmitted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CH30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converted to LTE band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CH40 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&lt;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70c0"/>
                </a:solidFill>
                <a:latin typeface="Calibri"/>
              </a:rPr>
              <a:t>CH40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CH40</a:t>
            </a:r>
            <a:r>
              <a:rPr b="1" lang="en-GB" sz="2000" spc="-1" strike="noStrike">
                <a:solidFill>
                  <a:srgbClr val="0070c0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converted to LTE band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70c0"/>
                </a:solidFill>
                <a:latin typeface="Calibri"/>
              </a:rPr>
              <a:t>CH40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transmitted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pic>
        <p:nvPicPr>
          <p:cNvPr id="965" name="Picture 159" descr="A picture containing game, table, comb, computer&#10;&#10;Description automatically generated"/>
          <p:cNvPicPr/>
          <p:nvPr/>
        </p:nvPicPr>
        <p:blipFill>
          <a:blip r:embed="rId1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966" name="Picture 160" descr="A picture containing game, table, comb, computer&#10;&#10;Description automatically generated"/>
          <p:cNvPicPr/>
          <p:nvPr/>
        </p:nvPicPr>
        <p:blipFill>
          <a:blip r:embed="rId2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967" name="Picture 161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  <p:grpSp>
        <p:nvGrpSpPr>
          <p:cNvPr id="968" name="Group 109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969" name="CustomShape 110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970" name="Group 111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971" name="CustomShape 112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4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972" name="Picture 165" descr="A picture containing shape&#10;&#10;Description automatically generated"/>
              <p:cNvPicPr/>
              <p:nvPr/>
            </p:nvPicPr>
            <p:blipFill>
              <a:blip r:embed="rId5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74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5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6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7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8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9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0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1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2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3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4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985" name="Group 13"/>
          <p:cNvGrpSpPr/>
          <p:nvPr/>
        </p:nvGrpSpPr>
        <p:grpSpPr>
          <a:xfrm>
            <a:off x="6348600" y="804600"/>
            <a:ext cx="1739880" cy="1068120"/>
            <a:chOff x="6348600" y="804600"/>
            <a:chExt cx="1739880" cy="1068120"/>
          </a:xfrm>
        </p:grpSpPr>
        <p:sp>
          <p:nvSpPr>
            <p:cNvPr id="986" name="CustomShape 14"/>
            <p:cNvSpPr/>
            <p:nvPr/>
          </p:nvSpPr>
          <p:spPr>
            <a:xfrm>
              <a:off x="634860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7" name="CustomShape 15"/>
            <p:cNvSpPr/>
            <p:nvPr/>
          </p:nvSpPr>
          <p:spPr>
            <a:xfrm>
              <a:off x="644544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988" name="CustomShape 16"/>
            <p:cNvSpPr/>
            <p:nvPr/>
          </p:nvSpPr>
          <p:spPr>
            <a:xfrm>
              <a:off x="657648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9" name="CustomShape 17"/>
            <p:cNvSpPr/>
            <p:nvPr/>
          </p:nvSpPr>
          <p:spPr>
            <a:xfrm>
              <a:off x="683856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0" name="CustomShape 18"/>
            <p:cNvSpPr/>
            <p:nvPr/>
          </p:nvSpPr>
          <p:spPr>
            <a:xfrm>
              <a:off x="71049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91" name="CustomShape 19"/>
            <p:cNvSpPr/>
            <p:nvPr/>
          </p:nvSpPr>
          <p:spPr>
            <a:xfrm>
              <a:off x="763344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92" name="Line 20"/>
          <p:cNvSpPr/>
          <p:nvPr/>
        </p:nvSpPr>
        <p:spPr>
          <a:xfrm flipV="1">
            <a:off x="667800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3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4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5" name="Line 23"/>
          <p:cNvSpPr/>
          <p:nvPr/>
        </p:nvSpPr>
        <p:spPr>
          <a:xfrm>
            <a:off x="775512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6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7" name="CustomShape 25"/>
          <p:cNvSpPr/>
          <p:nvPr/>
        </p:nvSpPr>
        <p:spPr>
          <a:xfrm>
            <a:off x="730656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998" name="CustomShape 26"/>
          <p:cNvSpPr/>
          <p:nvPr/>
        </p:nvSpPr>
        <p:spPr>
          <a:xfrm flipV="1">
            <a:off x="763344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9" name="CustomShape 27"/>
          <p:cNvSpPr/>
          <p:nvPr/>
        </p:nvSpPr>
        <p:spPr>
          <a:xfrm>
            <a:off x="4665600" y="1738080"/>
            <a:ext cx="90000" cy="586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0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001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2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3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4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5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6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7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8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9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0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1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2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3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4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5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6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7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8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9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0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1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2" name="CustomShape 50"/>
          <p:cNvSpPr/>
          <p:nvPr/>
        </p:nvSpPr>
        <p:spPr>
          <a:xfrm>
            <a:off x="4552200" y="5410080"/>
            <a:ext cx="90000" cy="2390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3" name="Line 51"/>
          <p:cNvSpPr/>
          <p:nvPr/>
        </p:nvSpPr>
        <p:spPr>
          <a:xfrm flipV="1">
            <a:off x="720324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4" name="Line 52"/>
          <p:cNvSpPr/>
          <p:nvPr/>
        </p:nvSpPr>
        <p:spPr>
          <a:xfrm flipV="1">
            <a:off x="694728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5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6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8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030" name="CustomShape 58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1" name="CustomShape 59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2" name="CustomShape 60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3" name="CustomShape 61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4" name="CustomShape 62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5" name="CustomShape 63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6" name="CustomShape 64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7" name="CustomShape 65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8" name="CustomShape 66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9" name="CustomShape 67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0" name="CustomShape 68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1" name="CustomShape 69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2" name="CustomShape 70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3" name="CustomShape 71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4" name="CustomShape 72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5" name="CustomShape 73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6" name="CustomShape 74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7" name="CustomShape 75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8" name="CustomShape 76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9" name="CustomShape 77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0" name="CustomShape 78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1" name="CustomShape 79"/>
          <p:cNvSpPr/>
          <p:nvPr/>
        </p:nvSpPr>
        <p:spPr>
          <a:xfrm>
            <a:off x="1167048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2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3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4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5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6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7" name="CustomShape 85"/>
          <p:cNvSpPr/>
          <p:nvPr/>
        </p:nvSpPr>
        <p:spPr>
          <a:xfrm>
            <a:off x="1154232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8" name="CustomShape 86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9" name="CustomShape 87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060" name="CustomShape 88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061" name="CustomShape 89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2" name="CustomShape 90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63" name="Group 91"/>
          <p:cNvGrpSpPr/>
          <p:nvPr/>
        </p:nvGrpSpPr>
        <p:grpSpPr>
          <a:xfrm>
            <a:off x="3058200" y="1075680"/>
            <a:ext cx="6938280" cy="4932360"/>
            <a:chOff x="3058200" y="1075680"/>
            <a:chExt cx="6938280" cy="4932360"/>
          </a:xfrm>
        </p:grpSpPr>
        <p:sp>
          <p:nvSpPr>
            <p:cNvPr id="1064" name="CustomShape 92"/>
            <p:cNvSpPr/>
            <p:nvPr/>
          </p:nvSpPr>
          <p:spPr>
            <a:xfrm>
              <a:off x="3058200" y="1191600"/>
              <a:ext cx="6869880" cy="4816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Duplicate channel feature   OFF</a:t>
              </a:r>
              <a:endParaRPr b="0" lang="pl-PL" sz="1800" spc="-1" strike="noStrike">
                <a:latin typeface="Arial"/>
              </a:endParaRPr>
            </a:p>
          </p:txBody>
        </p:sp>
        <p:pic>
          <p:nvPicPr>
            <p:cNvPr id="1065" name="Picture 109" descr="A picture containing meter, parking, sitting, street&#10;&#10;Description automatically generated"/>
            <p:cNvPicPr/>
            <p:nvPr/>
          </p:nvPicPr>
          <p:blipFill>
            <a:blip r:embed="rId1"/>
            <a:stretch/>
          </p:blipFill>
          <p:spPr>
            <a:xfrm>
              <a:off x="6817680" y="1075680"/>
              <a:ext cx="3178800" cy="4775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66" name="CustomShape 93"/>
          <p:cNvSpPr/>
          <p:nvPr/>
        </p:nvSpPr>
        <p:spPr>
          <a:xfrm>
            <a:off x="5097240" y="3781800"/>
            <a:ext cx="2007720" cy="1888920"/>
          </a:xfrm>
          <a:prstGeom prst="wedgeEllipseCallout">
            <a:avLst>
              <a:gd name="adj1" fmla="val 75727"/>
              <a:gd name="adj2" fmla="val -34109"/>
            </a:avLst>
          </a:prstGeom>
          <a:blipFill rotWithShape="0">
            <a:blip r:embed="rId2"/>
            <a:stretch>
              <a:fillRect l="557591" t="-872144" r="-1804213" b="90926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7" name="CustomShape 94"/>
          <p:cNvSpPr/>
          <p:nvPr/>
        </p:nvSpPr>
        <p:spPr>
          <a:xfrm>
            <a:off x="5782320" y="4625280"/>
            <a:ext cx="465840" cy="52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8" name="CustomShape 95"/>
          <p:cNvSpPr/>
          <p:nvPr/>
        </p:nvSpPr>
        <p:spPr>
          <a:xfrm>
            <a:off x="5826600" y="4900680"/>
            <a:ext cx="412560" cy="225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9" name="CustomShape 96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CONVERSION OFF</a:t>
            </a:r>
            <a:endParaRPr b="0" lang="pl-PL" sz="3600" spc="-1" strike="noStrike">
              <a:latin typeface="Arial"/>
            </a:endParaRPr>
          </a:p>
        </p:txBody>
      </p:sp>
      <p:grpSp>
        <p:nvGrpSpPr>
          <p:cNvPr id="1070" name="Group 97"/>
          <p:cNvGrpSpPr/>
          <p:nvPr/>
        </p:nvGrpSpPr>
        <p:grpSpPr>
          <a:xfrm>
            <a:off x="0" y="6145920"/>
            <a:ext cx="8322840" cy="717120"/>
            <a:chOff x="0" y="6145920"/>
            <a:chExt cx="8322840" cy="717120"/>
          </a:xfrm>
        </p:grpSpPr>
        <p:sp>
          <p:nvSpPr>
            <p:cNvPr id="1071" name="CustomShape 98"/>
            <p:cNvSpPr/>
            <p:nvPr/>
          </p:nvSpPr>
          <p:spPr>
            <a:xfrm>
              <a:off x="4086720" y="645372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072" name="Group 99"/>
            <p:cNvGrpSpPr/>
            <p:nvPr/>
          </p:nvGrpSpPr>
          <p:grpSpPr>
            <a:xfrm>
              <a:off x="0" y="6145920"/>
              <a:ext cx="2991240" cy="717120"/>
              <a:chOff x="0" y="6145920"/>
              <a:chExt cx="2991240" cy="717120"/>
            </a:xfrm>
          </p:grpSpPr>
          <p:sp>
            <p:nvSpPr>
              <p:cNvPr id="1073" name="CustomShape 100"/>
              <p:cNvSpPr/>
              <p:nvPr/>
            </p:nvSpPr>
            <p:spPr>
              <a:xfrm>
                <a:off x="0" y="61459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3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074" name="Picture 121" descr="A picture containing shape&#10;&#10;Description automatically generated"/>
              <p:cNvPicPr/>
              <p:nvPr/>
            </p:nvPicPr>
            <p:blipFill>
              <a:blip r:embed="rId4"/>
              <a:srcRect l="19027" t="0" r="0" b="0"/>
              <a:stretch/>
            </p:blipFill>
            <p:spPr>
              <a:xfrm>
                <a:off x="757080" y="62154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075" name="Picture 127" descr="A picture containing game, table, comb, computer&#10;&#10;Description automatically generated"/>
          <p:cNvPicPr/>
          <p:nvPr/>
        </p:nvPicPr>
        <p:blipFill>
          <a:blip r:embed="rId5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1076" name="Picture 152" descr="A picture containing game, table, comb, computer&#10;&#10;Description automatically generated"/>
          <p:cNvPicPr/>
          <p:nvPr/>
        </p:nvPicPr>
        <p:blipFill>
          <a:blip r:embed="rId6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1077" name="Picture 153" descr="A picture containing game, table, comb, computer&#10;&#10;Description automatically generated"/>
          <p:cNvPicPr/>
          <p:nvPr/>
        </p:nvPicPr>
        <p:blipFill>
          <a:blip r:embed="rId7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CustomShape 1"/>
          <p:cNvSpPr/>
          <p:nvPr/>
        </p:nvSpPr>
        <p:spPr>
          <a:xfrm>
            <a:off x="547560" y="106092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e1772e"/>
                </a:solidFill>
                <a:latin typeface="Calibri"/>
              </a:rPr>
              <a:t>ANTENNA 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079" name="Line 2"/>
          <p:cNvSpPr/>
          <p:nvPr/>
        </p:nvSpPr>
        <p:spPr>
          <a:xfrm>
            <a:off x="720720" y="2482560"/>
            <a:ext cx="5957280" cy="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0" name="Line 3"/>
          <p:cNvSpPr/>
          <p:nvPr/>
        </p:nvSpPr>
        <p:spPr>
          <a:xfrm>
            <a:off x="735840" y="2301480"/>
            <a:ext cx="0" cy="18108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1" name="CustomShape 4"/>
          <p:cNvSpPr/>
          <p:nvPr/>
        </p:nvSpPr>
        <p:spPr>
          <a:xfrm>
            <a:off x="3621600" y="1756440"/>
            <a:ext cx="90000" cy="568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2" name="CustomShape 5"/>
          <p:cNvSpPr/>
          <p:nvPr/>
        </p:nvSpPr>
        <p:spPr>
          <a:xfrm>
            <a:off x="3735000" y="1590120"/>
            <a:ext cx="90000" cy="735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3" name="CustomShape 6"/>
          <p:cNvSpPr/>
          <p:nvPr/>
        </p:nvSpPr>
        <p:spPr>
          <a:xfrm>
            <a:off x="38534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4" name="CustomShape 7"/>
          <p:cNvSpPr/>
          <p:nvPr/>
        </p:nvSpPr>
        <p:spPr>
          <a:xfrm>
            <a:off x="3969360" y="1824120"/>
            <a:ext cx="90000" cy="501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5" name="CustomShape 8"/>
          <p:cNvSpPr/>
          <p:nvPr/>
        </p:nvSpPr>
        <p:spPr>
          <a:xfrm>
            <a:off x="4085640" y="1999440"/>
            <a:ext cx="90000" cy="325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6" name="CustomShape 9"/>
          <p:cNvSpPr/>
          <p:nvPr/>
        </p:nvSpPr>
        <p:spPr>
          <a:xfrm>
            <a:off x="4201560" y="1698120"/>
            <a:ext cx="90000" cy="62712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7" name="CustomShape 10"/>
          <p:cNvSpPr/>
          <p:nvPr/>
        </p:nvSpPr>
        <p:spPr>
          <a:xfrm>
            <a:off x="4320000" y="1869480"/>
            <a:ext cx="90000" cy="45576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8" name="CustomShape 11"/>
          <p:cNvSpPr/>
          <p:nvPr/>
        </p:nvSpPr>
        <p:spPr>
          <a:xfrm>
            <a:off x="4436280" y="1814040"/>
            <a:ext cx="90000" cy="510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9" name="CustomShape 12"/>
          <p:cNvSpPr/>
          <p:nvPr/>
        </p:nvSpPr>
        <p:spPr>
          <a:xfrm>
            <a:off x="4552200" y="2086200"/>
            <a:ext cx="90000" cy="2390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90" name="Group 13"/>
          <p:cNvGrpSpPr/>
          <p:nvPr/>
        </p:nvGrpSpPr>
        <p:grpSpPr>
          <a:xfrm>
            <a:off x="6358680" y="804600"/>
            <a:ext cx="1739880" cy="1068120"/>
            <a:chOff x="6358680" y="804600"/>
            <a:chExt cx="1739880" cy="1068120"/>
          </a:xfrm>
        </p:grpSpPr>
        <p:sp>
          <p:nvSpPr>
            <p:cNvPr id="1091" name="CustomShape 14"/>
            <p:cNvSpPr/>
            <p:nvPr/>
          </p:nvSpPr>
          <p:spPr>
            <a:xfrm>
              <a:off x="6358680" y="804600"/>
              <a:ext cx="1739880" cy="1068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2" name="CustomShape 15"/>
            <p:cNvSpPr/>
            <p:nvPr/>
          </p:nvSpPr>
          <p:spPr>
            <a:xfrm>
              <a:off x="6455520" y="911880"/>
              <a:ext cx="1529640" cy="794160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</a:rPr>
                <a:t>Smart Amp</a:t>
              </a:r>
              <a:endParaRPr b="0" lang="pl-PL" sz="1800" spc="-1" strike="noStrike">
                <a:latin typeface="Arial"/>
              </a:endParaRPr>
            </a:p>
          </p:txBody>
        </p:sp>
        <p:sp>
          <p:nvSpPr>
            <p:cNvPr id="1093" name="CustomShape 16"/>
            <p:cNvSpPr/>
            <p:nvPr/>
          </p:nvSpPr>
          <p:spPr>
            <a:xfrm>
              <a:off x="658656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4" name="CustomShape 17"/>
            <p:cNvSpPr/>
            <p:nvPr/>
          </p:nvSpPr>
          <p:spPr>
            <a:xfrm>
              <a:off x="6848640" y="157644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5" name="CustomShape 18"/>
            <p:cNvSpPr/>
            <p:nvPr/>
          </p:nvSpPr>
          <p:spPr>
            <a:xfrm>
              <a:off x="7115040" y="157536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96" name="CustomShape 19"/>
            <p:cNvSpPr/>
            <p:nvPr/>
          </p:nvSpPr>
          <p:spPr>
            <a:xfrm>
              <a:off x="7643520" y="1573200"/>
              <a:ext cx="203760" cy="266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97" name="Line 20"/>
          <p:cNvSpPr/>
          <p:nvPr/>
        </p:nvSpPr>
        <p:spPr>
          <a:xfrm flipV="1">
            <a:off x="6688440" y="1842120"/>
            <a:ext cx="0" cy="668520"/>
          </a:xfrm>
          <a:prstGeom prst="line">
            <a:avLst/>
          </a:prstGeom>
          <a:ln w="3816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8" name="CustomShape 21"/>
          <p:cNvSpPr/>
          <p:nvPr/>
        </p:nvSpPr>
        <p:spPr>
          <a:xfrm>
            <a:off x="3533760" y="237888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9" name="CustomShape 22"/>
          <p:cNvSpPr/>
          <p:nvPr/>
        </p:nvSpPr>
        <p:spPr>
          <a:xfrm flipV="1">
            <a:off x="3533760" y="149112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0" name="Line 23"/>
          <p:cNvSpPr/>
          <p:nvPr/>
        </p:nvSpPr>
        <p:spPr>
          <a:xfrm>
            <a:off x="7765200" y="1837440"/>
            <a:ext cx="0" cy="64404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1" name="Line 24"/>
          <p:cNvSpPr/>
          <p:nvPr/>
        </p:nvSpPr>
        <p:spPr>
          <a:xfrm>
            <a:off x="7735680" y="2482560"/>
            <a:ext cx="3907440" cy="0"/>
          </a:xfrm>
          <a:prstGeom prst="line">
            <a:avLst/>
          </a:prstGeom>
          <a:ln w="38160">
            <a:solidFill>
              <a:srgbClr val="1d1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2" name="CustomShape 25"/>
          <p:cNvSpPr/>
          <p:nvPr/>
        </p:nvSpPr>
        <p:spPr>
          <a:xfrm>
            <a:off x="7316640" y="2220480"/>
            <a:ext cx="894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DC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03" name="CustomShape 26"/>
          <p:cNvSpPr/>
          <p:nvPr/>
        </p:nvSpPr>
        <p:spPr>
          <a:xfrm flipV="1">
            <a:off x="7643520" y="1952280"/>
            <a:ext cx="360" cy="30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4" name="CustomShape 27"/>
          <p:cNvSpPr/>
          <p:nvPr/>
        </p:nvSpPr>
        <p:spPr>
          <a:xfrm>
            <a:off x="4665600" y="2030400"/>
            <a:ext cx="90000" cy="294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5" name="CustomShape 28"/>
          <p:cNvSpPr/>
          <p:nvPr/>
        </p:nvSpPr>
        <p:spPr>
          <a:xfrm>
            <a:off x="547560" y="43624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Calibri"/>
              </a:rPr>
              <a:t>ANTENNA 3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06" name="Line 29"/>
          <p:cNvSpPr/>
          <p:nvPr/>
        </p:nvSpPr>
        <p:spPr>
          <a:xfrm>
            <a:off x="720720" y="4173120"/>
            <a:ext cx="6226560" cy="154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7" name="Line 30"/>
          <p:cNvSpPr/>
          <p:nvPr/>
        </p:nvSpPr>
        <p:spPr>
          <a:xfrm>
            <a:off x="734040" y="5782320"/>
            <a:ext cx="6469200" cy="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8" name="Line 31"/>
          <p:cNvSpPr/>
          <p:nvPr/>
        </p:nvSpPr>
        <p:spPr>
          <a:xfrm flipV="1">
            <a:off x="734040" y="3935520"/>
            <a:ext cx="0" cy="25308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9" name="Line 32"/>
          <p:cNvSpPr/>
          <p:nvPr/>
        </p:nvSpPr>
        <p:spPr>
          <a:xfrm flipV="1">
            <a:off x="747000" y="5622120"/>
            <a:ext cx="0" cy="17460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0" name="CustomShape 33"/>
          <p:cNvSpPr/>
          <p:nvPr/>
        </p:nvSpPr>
        <p:spPr>
          <a:xfrm>
            <a:off x="4320720" y="3461400"/>
            <a:ext cx="90000" cy="56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1" name="CustomShape 34"/>
          <p:cNvSpPr/>
          <p:nvPr/>
        </p:nvSpPr>
        <p:spPr>
          <a:xfrm>
            <a:off x="4434120" y="3295080"/>
            <a:ext cx="90000" cy="735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2" name="CustomShape 35"/>
          <p:cNvSpPr/>
          <p:nvPr/>
        </p:nvSpPr>
        <p:spPr>
          <a:xfrm>
            <a:off x="455256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3" name="CustomShape 36"/>
          <p:cNvSpPr/>
          <p:nvPr/>
        </p:nvSpPr>
        <p:spPr>
          <a:xfrm>
            <a:off x="4090680" y="3529080"/>
            <a:ext cx="90000" cy="501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4" name="CustomShape 37"/>
          <p:cNvSpPr/>
          <p:nvPr/>
        </p:nvSpPr>
        <p:spPr>
          <a:xfrm>
            <a:off x="4206600" y="3704400"/>
            <a:ext cx="90000" cy="325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5" name="CustomShape 38"/>
          <p:cNvSpPr/>
          <p:nvPr/>
        </p:nvSpPr>
        <p:spPr>
          <a:xfrm>
            <a:off x="3625560" y="3403080"/>
            <a:ext cx="90000" cy="6271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6" name="CustomShape 39"/>
          <p:cNvSpPr/>
          <p:nvPr/>
        </p:nvSpPr>
        <p:spPr>
          <a:xfrm>
            <a:off x="3744000" y="3574440"/>
            <a:ext cx="90000" cy="45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7" name="CustomShape 40"/>
          <p:cNvSpPr/>
          <p:nvPr/>
        </p:nvSpPr>
        <p:spPr>
          <a:xfrm>
            <a:off x="3860280" y="3519360"/>
            <a:ext cx="90000" cy="510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8" name="CustomShape 41"/>
          <p:cNvSpPr/>
          <p:nvPr/>
        </p:nvSpPr>
        <p:spPr>
          <a:xfrm>
            <a:off x="3976200" y="3791160"/>
            <a:ext cx="90000" cy="239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9" name="CustomShape 42"/>
          <p:cNvSpPr/>
          <p:nvPr/>
        </p:nvSpPr>
        <p:spPr>
          <a:xfrm>
            <a:off x="3621960" y="5080680"/>
            <a:ext cx="90000" cy="568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0" name="CustomShape 43"/>
          <p:cNvSpPr/>
          <p:nvPr/>
        </p:nvSpPr>
        <p:spPr>
          <a:xfrm>
            <a:off x="3735360" y="4914000"/>
            <a:ext cx="90000" cy="735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1" name="CustomShape 44"/>
          <p:cNvSpPr/>
          <p:nvPr/>
        </p:nvSpPr>
        <p:spPr>
          <a:xfrm>
            <a:off x="443628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2" name="CustomShape 45"/>
          <p:cNvSpPr/>
          <p:nvPr/>
        </p:nvSpPr>
        <p:spPr>
          <a:xfrm>
            <a:off x="4204080" y="5148360"/>
            <a:ext cx="90000" cy="501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3" name="CustomShape 46"/>
          <p:cNvSpPr/>
          <p:nvPr/>
        </p:nvSpPr>
        <p:spPr>
          <a:xfrm>
            <a:off x="4320000" y="5323680"/>
            <a:ext cx="90000" cy="3258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4" name="CustomShape 47"/>
          <p:cNvSpPr/>
          <p:nvPr/>
        </p:nvSpPr>
        <p:spPr>
          <a:xfrm>
            <a:off x="3851280" y="5022000"/>
            <a:ext cx="90000" cy="62712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5" name="CustomShape 48"/>
          <p:cNvSpPr/>
          <p:nvPr/>
        </p:nvSpPr>
        <p:spPr>
          <a:xfrm>
            <a:off x="3969720" y="5193720"/>
            <a:ext cx="90000" cy="45576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6" name="CustomShape 49"/>
          <p:cNvSpPr/>
          <p:nvPr/>
        </p:nvSpPr>
        <p:spPr>
          <a:xfrm>
            <a:off x="4085640" y="5138280"/>
            <a:ext cx="90000" cy="51084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7" name="CustomShape 50"/>
          <p:cNvSpPr/>
          <p:nvPr/>
        </p:nvSpPr>
        <p:spPr>
          <a:xfrm>
            <a:off x="4552200" y="5001120"/>
            <a:ext cx="90000" cy="648000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8" name="Line 51"/>
          <p:cNvSpPr/>
          <p:nvPr/>
        </p:nvSpPr>
        <p:spPr>
          <a:xfrm flipV="1">
            <a:off x="7213680" y="1851840"/>
            <a:ext cx="0" cy="3944880"/>
          </a:xfrm>
          <a:prstGeom prst="line">
            <a:avLst/>
          </a:prstGeom>
          <a:ln w="3816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9" name="Line 52"/>
          <p:cNvSpPr/>
          <p:nvPr/>
        </p:nvSpPr>
        <p:spPr>
          <a:xfrm flipV="1">
            <a:off x="6957360" y="1837440"/>
            <a:ext cx="0" cy="2351160"/>
          </a:xfrm>
          <a:prstGeom prst="line">
            <a:avLst/>
          </a:prstGeom>
          <a:ln w="3816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0" name="CustomShape 53"/>
          <p:cNvSpPr/>
          <p:nvPr/>
        </p:nvSpPr>
        <p:spPr>
          <a:xfrm>
            <a:off x="3533760" y="40838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1" name="CustomShape 54"/>
          <p:cNvSpPr/>
          <p:nvPr/>
        </p:nvSpPr>
        <p:spPr>
          <a:xfrm flipV="1">
            <a:off x="3533760" y="319644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2" name="CustomShape 55"/>
          <p:cNvSpPr/>
          <p:nvPr/>
        </p:nvSpPr>
        <p:spPr>
          <a:xfrm>
            <a:off x="3533760" y="5689440"/>
            <a:ext cx="1319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3" name="CustomShape 56"/>
          <p:cNvSpPr/>
          <p:nvPr/>
        </p:nvSpPr>
        <p:spPr>
          <a:xfrm flipV="1">
            <a:off x="3533760" y="48016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4" name="CustomShape 57"/>
          <p:cNvSpPr/>
          <p:nvPr/>
        </p:nvSpPr>
        <p:spPr>
          <a:xfrm>
            <a:off x="547560" y="2674080"/>
            <a:ext cx="2810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ANTENNA 2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35" name="CustomShape 58"/>
          <p:cNvSpPr/>
          <p:nvPr/>
        </p:nvSpPr>
        <p:spPr>
          <a:xfrm>
            <a:off x="8445240" y="2294640"/>
            <a:ext cx="365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6" name="CustomShape 59"/>
          <p:cNvSpPr/>
          <p:nvPr/>
        </p:nvSpPr>
        <p:spPr>
          <a:xfrm flipV="1">
            <a:off x="8445240" y="1406880"/>
            <a:ext cx="3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7" name="CustomShape 60"/>
          <p:cNvSpPr/>
          <p:nvPr/>
        </p:nvSpPr>
        <p:spPr>
          <a:xfrm>
            <a:off x="85186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8" name="CustomShape 61"/>
          <p:cNvSpPr/>
          <p:nvPr/>
        </p:nvSpPr>
        <p:spPr>
          <a:xfrm>
            <a:off x="863208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9" name="CustomShape 62"/>
          <p:cNvSpPr/>
          <p:nvPr/>
        </p:nvSpPr>
        <p:spPr>
          <a:xfrm>
            <a:off x="87505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0" name="CustomShape 63"/>
          <p:cNvSpPr/>
          <p:nvPr/>
        </p:nvSpPr>
        <p:spPr>
          <a:xfrm>
            <a:off x="88668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1" name="CustomShape 64"/>
          <p:cNvSpPr/>
          <p:nvPr/>
        </p:nvSpPr>
        <p:spPr>
          <a:xfrm>
            <a:off x="8982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2" name="CustomShape 65"/>
          <p:cNvSpPr/>
          <p:nvPr/>
        </p:nvSpPr>
        <p:spPr>
          <a:xfrm>
            <a:off x="90990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3" name="CustomShape 66"/>
          <p:cNvSpPr/>
          <p:nvPr/>
        </p:nvSpPr>
        <p:spPr>
          <a:xfrm>
            <a:off x="92174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4" name="CustomShape 67"/>
          <p:cNvSpPr/>
          <p:nvPr/>
        </p:nvSpPr>
        <p:spPr>
          <a:xfrm>
            <a:off x="933336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5" name="CustomShape 68"/>
          <p:cNvSpPr/>
          <p:nvPr/>
        </p:nvSpPr>
        <p:spPr>
          <a:xfrm>
            <a:off x="94496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6" name="CustomShape 69"/>
          <p:cNvSpPr/>
          <p:nvPr/>
        </p:nvSpPr>
        <p:spPr>
          <a:xfrm>
            <a:off x="1026072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7" name="CustomShape 70"/>
          <p:cNvSpPr/>
          <p:nvPr/>
        </p:nvSpPr>
        <p:spPr>
          <a:xfrm>
            <a:off x="1037412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8" name="CustomShape 71"/>
          <p:cNvSpPr/>
          <p:nvPr/>
        </p:nvSpPr>
        <p:spPr>
          <a:xfrm>
            <a:off x="1049256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9" name="CustomShape 72"/>
          <p:cNvSpPr/>
          <p:nvPr/>
        </p:nvSpPr>
        <p:spPr>
          <a:xfrm>
            <a:off x="100306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0" name="CustomShape 73"/>
          <p:cNvSpPr/>
          <p:nvPr/>
        </p:nvSpPr>
        <p:spPr>
          <a:xfrm>
            <a:off x="1014660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1" name="CustomShape 74"/>
          <p:cNvSpPr/>
          <p:nvPr/>
        </p:nvSpPr>
        <p:spPr>
          <a:xfrm>
            <a:off x="95655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2" name="CustomShape 75"/>
          <p:cNvSpPr/>
          <p:nvPr/>
        </p:nvSpPr>
        <p:spPr>
          <a:xfrm>
            <a:off x="968400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3" name="CustomShape 76"/>
          <p:cNvSpPr/>
          <p:nvPr/>
        </p:nvSpPr>
        <p:spPr>
          <a:xfrm>
            <a:off x="980028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4" name="CustomShape 77"/>
          <p:cNvSpPr/>
          <p:nvPr/>
        </p:nvSpPr>
        <p:spPr>
          <a:xfrm>
            <a:off x="991620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5" name="CustomShape 78"/>
          <p:cNvSpPr/>
          <p:nvPr/>
        </p:nvSpPr>
        <p:spPr>
          <a:xfrm>
            <a:off x="1061208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6" name="CustomShape 79"/>
          <p:cNvSpPr/>
          <p:nvPr/>
        </p:nvSpPr>
        <p:spPr>
          <a:xfrm>
            <a:off x="1072512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7" name="CustomShape 80"/>
          <p:cNvSpPr/>
          <p:nvPr/>
        </p:nvSpPr>
        <p:spPr>
          <a:xfrm>
            <a:off x="11193840" y="1517040"/>
            <a:ext cx="90000" cy="7358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8" name="CustomShape 81"/>
          <p:cNvSpPr/>
          <p:nvPr/>
        </p:nvSpPr>
        <p:spPr>
          <a:xfrm>
            <a:off x="11310120" y="1517040"/>
            <a:ext cx="90000" cy="735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9" name="CustomShape 82"/>
          <p:cNvSpPr/>
          <p:nvPr/>
        </p:nvSpPr>
        <p:spPr>
          <a:xfrm>
            <a:off x="10841040" y="1517040"/>
            <a:ext cx="90000" cy="7358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0" name="CustomShape 83"/>
          <p:cNvSpPr/>
          <p:nvPr/>
        </p:nvSpPr>
        <p:spPr>
          <a:xfrm>
            <a:off x="1095948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1" name="CustomShape 84"/>
          <p:cNvSpPr/>
          <p:nvPr/>
        </p:nvSpPr>
        <p:spPr>
          <a:xfrm>
            <a:off x="11075760" y="1517040"/>
            <a:ext cx="90000" cy="735840"/>
          </a:xfrm>
          <a:prstGeom prst="rect">
            <a:avLst/>
          </a:prstGeom>
          <a:solidFill>
            <a:srgbClr val="e17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2" name="CustomShape 85"/>
          <p:cNvSpPr/>
          <p:nvPr/>
        </p:nvSpPr>
        <p:spPr>
          <a:xfrm rot="16200000">
            <a:off x="9845640" y="-146880"/>
            <a:ext cx="215280" cy="2892960"/>
          </a:xfrm>
          <a:prstGeom prst="rightBrace">
            <a:avLst>
              <a:gd name="adj1" fmla="val 8333"/>
              <a:gd name="adj2" fmla="val 50042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3" name="CustomShape 86"/>
          <p:cNvSpPr/>
          <p:nvPr/>
        </p:nvSpPr>
        <p:spPr>
          <a:xfrm>
            <a:off x="9045000" y="909000"/>
            <a:ext cx="183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CH21-48/60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64" name="CustomShape 87"/>
          <p:cNvSpPr/>
          <p:nvPr/>
        </p:nvSpPr>
        <p:spPr>
          <a:xfrm>
            <a:off x="11141640" y="9039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Calibri"/>
              </a:rPr>
              <a:t>LTE2/1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65" name="CustomShape 88"/>
          <p:cNvSpPr/>
          <p:nvPr/>
        </p:nvSpPr>
        <p:spPr>
          <a:xfrm rot="16200000">
            <a:off x="11637000" y="1022760"/>
            <a:ext cx="201240" cy="566640"/>
          </a:xfrm>
          <a:prstGeom prst="rightBrace">
            <a:avLst>
              <a:gd name="adj1" fmla="val 8333"/>
              <a:gd name="adj2" fmla="val 50000"/>
            </a:avLst>
          </a:prstGeom>
          <a:noFill/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6" name="CustomShape 89"/>
          <p:cNvSpPr/>
          <p:nvPr/>
        </p:nvSpPr>
        <p:spPr>
          <a:xfrm>
            <a:off x="3631320" y="104724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67" name="CustomShape 90"/>
          <p:cNvSpPr/>
          <p:nvPr/>
        </p:nvSpPr>
        <p:spPr>
          <a:xfrm>
            <a:off x="3784320" y="286380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b050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68" name="CustomShape 91"/>
          <p:cNvSpPr/>
          <p:nvPr/>
        </p:nvSpPr>
        <p:spPr>
          <a:xfrm>
            <a:off x="9764640" y="314100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CH30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69" name="CustomShape 92"/>
          <p:cNvSpPr/>
          <p:nvPr/>
        </p:nvSpPr>
        <p:spPr>
          <a:xfrm flipH="1">
            <a:off x="10204560" y="2253240"/>
            <a:ext cx="214560" cy="88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0" name="CustomShape 93"/>
          <p:cNvSpPr/>
          <p:nvPr/>
        </p:nvSpPr>
        <p:spPr>
          <a:xfrm flipH="1" flipV="1">
            <a:off x="4223520" y="3233160"/>
            <a:ext cx="27000" cy="47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1" name="CustomShape 94"/>
          <p:cNvSpPr/>
          <p:nvPr/>
        </p:nvSpPr>
        <p:spPr>
          <a:xfrm flipH="1" flipV="1">
            <a:off x="4070160" y="1415880"/>
            <a:ext cx="175320" cy="28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2" name="CustomShape 95"/>
          <p:cNvSpPr/>
          <p:nvPr/>
        </p:nvSpPr>
        <p:spPr>
          <a:xfrm>
            <a:off x="4534920" y="105588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ed7d31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73" name="CustomShape 96"/>
          <p:cNvSpPr/>
          <p:nvPr/>
        </p:nvSpPr>
        <p:spPr>
          <a:xfrm flipV="1">
            <a:off x="4710600" y="1425240"/>
            <a:ext cx="263880" cy="60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4" name="CustomShape 97"/>
          <p:cNvSpPr/>
          <p:nvPr/>
        </p:nvSpPr>
        <p:spPr>
          <a:xfrm>
            <a:off x="4258080" y="434556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75" name="CustomShape 98"/>
          <p:cNvSpPr/>
          <p:nvPr/>
        </p:nvSpPr>
        <p:spPr>
          <a:xfrm flipV="1">
            <a:off x="4597560" y="4714200"/>
            <a:ext cx="100080" cy="286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6" name="CustomShape 99"/>
          <p:cNvSpPr/>
          <p:nvPr/>
        </p:nvSpPr>
        <p:spPr>
          <a:xfrm>
            <a:off x="10473840" y="3084120"/>
            <a:ext cx="879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Calibri"/>
              </a:rPr>
              <a:t>CH40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177" name="CustomShape 100"/>
          <p:cNvSpPr/>
          <p:nvPr/>
        </p:nvSpPr>
        <p:spPr>
          <a:xfrm>
            <a:off x="10657080" y="2253240"/>
            <a:ext cx="256320" cy="83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8" name="CustomShape 101"/>
          <p:cNvSpPr/>
          <p:nvPr/>
        </p:nvSpPr>
        <p:spPr>
          <a:xfrm>
            <a:off x="1167048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9" name="CustomShape 102"/>
          <p:cNvSpPr/>
          <p:nvPr/>
        </p:nvSpPr>
        <p:spPr>
          <a:xfrm>
            <a:off x="11542320" y="2202120"/>
            <a:ext cx="90000" cy="50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0" name="CustomShape 103"/>
          <p:cNvSpPr/>
          <p:nvPr/>
        </p:nvSpPr>
        <p:spPr>
          <a:xfrm>
            <a:off x="6631200" y="3896640"/>
            <a:ext cx="5352480" cy="251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Duplicated channels OFF: 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weakest channel is rejected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;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CH30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&gt; 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CH30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CH30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transmitted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CH30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rejected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CH40 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&lt;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70c0"/>
                </a:solidFill>
                <a:latin typeface="Calibri"/>
              </a:rPr>
              <a:t>CH40</a:t>
            </a:r>
            <a:r>
              <a:rPr b="1" lang="en-GB" sz="20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CH40</a:t>
            </a:r>
            <a:r>
              <a:rPr b="1" lang="en-GB" sz="2000" spc="-1" strike="noStrike">
                <a:solidFill>
                  <a:srgbClr val="0070c0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rejected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1" lang="en-GB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1" lang="en-GB" sz="2000" spc="-1" strike="noStrike">
                <a:solidFill>
                  <a:srgbClr val="0070c0"/>
                </a:solidFill>
                <a:latin typeface="Calibri"/>
              </a:rPr>
              <a:t>CH40</a:t>
            </a:r>
            <a:r>
              <a:rPr b="1" lang="en-GB" sz="2000" spc="-1" strike="noStrike">
                <a:solidFill>
                  <a:srgbClr val="ed7d31"/>
                </a:solidFill>
                <a:latin typeface="Calibri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is transmitted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</p:txBody>
      </p:sp>
      <p:sp>
        <p:nvSpPr>
          <p:cNvPr id="1181" name="CustomShape 104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CONVERSION OFF</a:t>
            </a:r>
            <a:endParaRPr b="0" lang="pl-PL" sz="3600" spc="-1" strike="noStrike">
              <a:latin typeface="Arial"/>
            </a:endParaRPr>
          </a:p>
        </p:txBody>
      </p:sp>
      <p:grpSp>
        <p:nvGrpSpPr>
          <p:cNvPr id="1182" name="Group 105"/>
          <p:cNvGrpSpPr/>
          <p:nvPr/>
        </p:nvGrpSpPr>
        <p:grpSpPr>
          <a:xfrm>
            <a:off x="0" y="6152040"/>
            <a:ext cx="8322840" cy="717120"/>
            <a:chOff x="0" y="6152040"/>
            <a:chExt cx="8322840" cy="717120"/>
          </a:xfrm>
        </p:grpSpPr>
        <p:sp>
          <p:nvSpPr>
            <p:cNvPr id="1183" name="CustomShape 106"/>
            <p:cNvSpPr/>
            <p:nvPr/>
          </p:nvSpPr>
          <p:spPr>
            <a:xfrm>
              <a:off x="4086720" y="645984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184" name="Group 107"/>
            <p:cNvGrpSpPr/>
            <p:nvPr/>
          </p:nvGrpSpPr>
          <p:grpSpPr>
            <a:xfrm>
              <a:off x="0" y="6152040"/>
              <a:ext cx="2991240" cy="717120"/>
              <a:chOff x="0" y="6152040"/>
              <a:chExt cx="2991240" cy="717120"/>
            </a:xfrm>
          </p:grpSpPr>
          <p:sp>
            <p:nvSpPr>
              <p:cNvPr id="1185" name="CustomShape 108"/>
              <p:cNvSpPr/>
              <p:nvPr/>
            </p:nvSpPr>
            <p:spPr>
              <a:xfrm>
                <a:off x="0" y="615204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1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186" name="Picture 155" descr="A picture containing shape&#10;&#10;Description automatically generated"/>
              <p:cNvPicPr/>
              <p:nvPr/>
            </p:nvPicPr>
            <p:blipFill>
              <a:blip r:embed="rId2"/>
              <a:srcRect l="19027" t="0" r="0" b="0"/>
              <a:stretch/>
            </p:blipFill>
            <p:spPr>
              <a:xfrm>
                <a:off x="757080" y="622152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187" name="Picture 156" descr="A picture containing game, table, comb, computer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47760" y="114840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1188" name="Picture 157" descr="A picture containing game, table, comb, computer&#10;&#10;Description automatically generated"/>
          <p:cNvPicPr/>
          <p:nvPr/>
        </p:nvPicPr>
        <p:blipFill>
          <a:blip r:embed="rId4"/>
          <a:stretch/>
        </p:blipFill>
        <p:spPr>
          <a:xfrm flipH="1">
            <a:off x="336960" y="2763720"/>
            <a:ext cx="2660040" cy="1521360"/>
          </a:xfrm>
          <a:prstGeom prst="rect">
            <a:avLst/>
          </a:prstGeom>
          <a:ln>
            <a:noFill/>
          </a:ln>
        </p:spPr>
      </p:pic>
      <p:pic>
        <p:nvPicPr>
          <p:cNvPr id="1189" name="Picture 158" descr="A picture containing game, table, comb, computer&#10;&#10;Description automatically generated"/>
          <p:cNvPicPr/>
          <p:nvPr/>
        </p:nvPicPr>
        <p:blipFill>
          <a:blip r:embed="rId5"/>
          <a:stretch/>
        </p:blipFill>
        <p:spPr>
          <a:xfrm flipH="1">
            <a:off x="357120" y="4409640"/>
            <a:ext cx="2660040" cy="152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CustomShape 1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AUTOSCAN</a:t>
            </a:r>
            <a:endParaRPr b="0" lang="pl-PL" sz="3600" spc="-1" strike="noStrike">
              <a:latin typeface="Arial"/>
            </a:endParaRPr>
          </a:p>
        </p:txBody>
      </p:sp>
      <p:grpSp>
        <p:nvGrpSpPr>
          <p:cNvPr id="1191" name="Group 2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192" name="CustomShape 3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193" name="Group 4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194" name="CustomShape 5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1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195" name="Picture 13" descr="A picture containing shape&#10;&#10;Description automatically generated"/>
              <p:cNvPicPr/>
              <p:nvPr/>
            </p:nvPicPr>
            <p:blipFill>
              <a:blip r:embed="rId2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196" name="CustomShape 6"/>
          <p:cNvSpPr/>
          <p:nvPr/>
        </p:nvSpPr>
        <p:spPr>
          <a:xfrm>
            <a:off x="6186240" y="1198800"/>
            <a:ext cx="5441400" cy="51829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FORCE CHANNEL SCAN 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= RESET = REPROGRAM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                      </a:t>
            </a: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Unpower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Repower within 6 sec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Status LED will blink when scanning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If power interruption (&gt;6 sec)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= no reprogram = settings are kept</a:t>
            </a:r>
            <a:endParaRPr b="0" lang="pl-PL" sz="2000" spc="-1" strike="noStrike">
              <a:latin typeface="Arial"/>
            </a:endParaRPr>
          </a:p>
        </p:txBody>
      </p:sp>
      <p:grpSp>
        <p:nvGrpSpPr>
          <p:cNvPr id="1197" name="Group 7"/>
          <p:cNvGrpSpPr/>
          <p:nvPr/>
        </p:nvGrpSpPr>
        <p:grpSpPr>
          <a:xfrm>
            <a:off x="9187920" y="2233800"/>
            <a:ext cx="1904760" cy="1167120"/>
            <a:chOff x="9187920" y="2233800"/>
            <a:chExt cx="1904760" cy="1167120"/>
          </a:xfrm>
        </p:grpSpPr>
        <p:pic>
          <p:nvPicPr>
            <p:cNvPr id="1198" name="Picture 2" descr="Secure Unplug Icons - Download Free Vector Icons | Noun Project"/>
            <p:cNvPicPr/>
            <p:nvPr/>
          </p:nvPicPr>
          <p:blipFill>
            <a:blip r:embed="rId3"/>
            <a:srcRect l="0" t="19833" r="0" b="31131"/>
            <a:stretch/>
          </p:blipFill>
          <p:spPr>
            <a:xfrm>
              <a:off x="9187920" y="2467080"/>
              <a:ext cx="1904760" cy="933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99" name="CustomShape 8"/>
            <p:cNvSpPr/>
            <p:nvPr/>
          </p:nvSpPr>
          <p:spPr>
            <a:xfrm>
              <a:off x="9998280" y="2233800"/>
              <a:ext cx="781920" cy="517680"/>
            </a:xfrm>
            <a:custGeom>
              <a:avLst/>
              <a:gdLst/>
              <a:ahLst/>
              <a:rect l="l" t="t" r="r" b="b"/>
              <a:pathLst>
                <a:path w="782320" h="518160">
                  <a:moveTo>
                    <a:pt x="457200" y="0"/>
                  </a:moveTo>
                  <a:lnTo>
                    <a:pt x="0" y="142240"/>
                  </a:lnTo>
                  <a:lnTo>
                    <a:pt x="132080" y="447040"/>
                  </a:lnTo>
                  <a:lnTo>
                    <a:pt x="386080" y="518160"/>
                  </a:lnTo>
                  <a:lnTo>
                    <a:pt x="650240" y="518160"/>
                  </a:lnTo>
                  <a:lnTo>
                    <a:pt x="782320" y="3149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0" name="CustomShape 9"/>
            <p:cNvSpPr/>
            <p:nvPr/>
          </p:nvSpPr>
          <p:spPr>
            <a:xfrm>
              <a:off x="10140480" y="2345760"/>
              <a:ext cx="659880" cy="4060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201" name="Group 10"/>
          <p:cNvGrpSpPr/>
          <p:nvPr/>
        </p:nvGrpSpPr>
        <p:grpSpPr>
          <a:xfrm>
            <a:off x="9187920" y="3544560"/>
            <a:ext cx="1904760" cy="1218960"/>
            <a:chOff x="9187920" y="3544560"/>
            <a:chExt cx="1904760" cy="1218960"/>
          </a:xfrm>
        </p:grpSpPr>
        <p:pic>
          <p:nvPicPr>
            <p:cNvPr id="1202" name="Picture 2" descr="Secure Unplug Icons - Download Free Vector Icons | Noun Project"/>
            <p:cNvPicPr/>
            <p:nvPr/>
          </p:nvPicPr>
          <p:blipFill>
            <a:blip r:embed="rId4"/>
            <a:srcRect l="0" t="22569" r="0" b="28395"/>
            <a:stretch/>
          </p:blipFill>
          <p:spPr>
            <a:xfrm>
              <a:off x="9187920" y="3829680"/>
              <a:ext cx="1904760" cy="933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03" name="CustomShape 11"/>
            <p:cNvSpPr/>
            <p:nvPr/>
          </p:nvSpPr>
          <p:spPr>
            <a:xfrm>
              <a:off x="9998280" y="3544560"/>
              <a:ext cx="781920" cy="517680"/>
            </a:xfrm>
            <a:custGeom>
              <a:avLst/>
              <a:gdLst/>
              <a:ahLst/>
              <a:rect l="l" t="t" r="r" b="b"/>
              <a:pathLst>
                <a:path w="782320" h="518160">
                  <a:moveTo>
                    <a:pt x="457200" y="0"/>
                  </a:moveTo>
                  <a:lnTo>
                    <a:pt x="0" y="142240"/>
                  </a:lnTo>
                  <a:lnTo>
                    <a:pt x="132080" y="447040"/>
                  </a:lnTo>
                  <a:lnTo>
                    <a:pt x="386080" y="518160"/>
                  </a:lnTo>
                  <a:lnTo>
                    <a:pt x="650240" y="518160"/>
                  </a:lnTo>
                  <a:lnTo>
                    <a:pt x="782320" y="3149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4" name="CustomShape 12"/>
            <p:cNvSpPr/>
            <p:nvPr/>
          </p:nvSpPr>
          <p:spPr>
            <a:xfrm rot="10800000">
              <a:off x="10141200" y="3656520"/>
              <a:ext cx="659880" cy="4060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05" name="CustomShape 13"/>
          <p:cNvSpPr/>
          <p:nvPr/>
        </p:nvSpPr>
        <p:spPr>
          <a:xfrm>
            <a:off x="563760" y="1225440"/>
            <a:ext cx="4859640" cy="45208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PLUG-AND-PLAY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Plug in Power Supply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Status LED will blink when scanning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Status LED solid when autoscan ready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 u="sng">
                <a:solidFill>
                  <a:srgbClr val="000000"/>
                </a:solidFill>
                <a:uFillTx/>
                <a:latin typeface="Calibri"/>
              </a:rPr>
              <a:t>This can take up to 20 seconds</a:t>
            </a: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Picture 4" descr="A picture containing 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1440" y="0"/>
            <a:ext cx="12188880" cy="6857640"/>
          </a:xfrm>
          <a:prstGeom prst="rect">
            <a:avLst/>
          </a:prstGeom>
          <a:ln>
            <a:noFill/>
          </a:ln>
        </p:spPr>
      </p:pic>
      <p:sp>
        <p:nvSpPr>
          <p:cNvPr id="1207" name="CustomShape 1"/>
          <p:cNvSpPr/>
          <p:nvPr/>
        </p:nvSpPr>
        <p:spPr>
          <a:xfrm>
            <a:off x="6188760" y="2257200"/>
            <a:ext cx="5189040" cy="925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CONCLUSIONS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Picture 3" descr=""/>
          <p:cNvPicPr/>
          <p:nvPr/>
        </p:nvPicPr>
        <p:blipFill>
          <a:blip r:embed="rId1"/>
          <a:stretch/>
        </p:blipFill>
        <p:spPr>
          <a:xfrm>
            <a:off x="0" y="-30600"/>
            <a:ext cx="12315240" cy="6895800"/>
          </a:xfrm>
          <a:prstGeom prst="rect">
            <a:avLst/>
          </a:prstGeom>
          <a:ln>
            <a:noFill/>
          </a:ln>
        </p:spPr>
      </p:pic>
      <p:grpSp>
        <p:nvGrpSpPr>
          <p:cNvPr id="1209" name="Group 1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210" name="CustomShape 2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211" name="Group 3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212" name="CustomShape 4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2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213" name="Picture 9" descr="A picture containing shape&#10;&#10;Description automatically generated"/>
              <p:cNvPicPr/>
              <p:nvPr/>
            </p:nvPicPr>
            <p:blipFill>
              <a:blip r:embed="rId3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Picture 3" descr=""/>
          <p:cNvPicPr/>
          <p:nvPr/>
        </p:nvPicPr>
        <p:blipFill>
          <a:blip r:embed="rId1"/>
          <a:srcRect l="0" t="0" r="5106" b="0"/>
          <a:stretch/>
        </p:blipFill>
        <p:spPr>
          <a:xfrm>
            <a:off x="0" y="-720"/>
            <a:ext cx="12191760" cy="6858360"/>
          </a:xfrm>
          <a:prstGeom prst="rect">
            <a:avLst/>
          </a:prstGeom>
          <a:ln>
            <a:noFill/>
          </a:ln>
        </p:spPr>
      </p:pic>
      <p:sp>
        <p:nvSpPr>
          <p:cNvPr id="1215" name="CustomShape 1"/>
          <p:cNvSpPr/>
          <p:nvPr/>
        </p:nvSpPr>
        <p:spPr>
          <a:xfrm>
            <a:off x="3827520" y="1443600"/>
            <a:ext cx="4536720" cy="2673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Masz pytanie? </a:t>
            </a: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Napisz do nas!</a:t>
            </a: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sklep@dmtrade.pl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1216" name="Picture 2" descr="A picture containing meter, parking, sitting, street&#10;&#10;Description automatically generated"/>
          <p:cNvPicPr/>
          <p:nvPr/>
        </p:nvPicPr>
        <p:blipFill>
          <a:blip r:embed="rId2"/>
          <a:stretch/>
        </p:blipFill>
        <p:spPr>
          <a:xfrm>
            <a:off x="7559640" y="144720"/>
            <a:ext cx="3354840" cy="5039640"/>
          </a:xfrm>
          <a:prstGeom prst="rect">
            <a:avLst/>
          </a:prstGeom>
          <a:ln>
            <a:noFill/>
          </a:ln>
        </p:spPr>
      </p:pic>
      <p:grpSp>
        <p:nvGrpSpPr>
          <p:cNvPr id="1217" name="Group 2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218" name="CustomShape 3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219" name="Group 4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220" name="CustomShape 5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3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221" name="Picture 10" descr="A picture containing shape&#10;&#10;Description automatically generated"/>
              <p:cNvPicPr/>
              <p:nvPr/>
            </p:nvPicPr>
            <p:blipFill>
              <a:blip r:embed="rId4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2284280" cy="686376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180360" y="132120"/>
            <a:ext cx="3554280" cy="119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TRADITIONAL INSTALLATION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6308280" y="2856600"/>
            <a:ext cx="5740560" cy="1726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266760" indent="-266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Channels with same Channel Number are lost</a:t>
            </a:r>
            <a:endParaRPr b="0" lang="pl-PL" sz="20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Poor isolation between adjacent channels</a:t>
            </a:r>
            <a:endParaRPr b="0" lang="pl-PL" sz="20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Signal quality issues</a:t>
            </a:r>
            <a:endParaRPr b="0" lang="pl-PL" sz="2000" spc="-1" strike="noStrike">
              <a:latin typeface="Arial"/>
            </a:endParaRPr>
          </a:p>
          <a:p>
            <a:pPr lvl="1" marL="723960" indent="-266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Lots of interruptions</a:t>
            </a:r>
            <a:endParaRPr b="0" lang="pl-PL" sz="2000" spc="-1" strike="noStrike">
              <a:latin typeface="Arial"/>
            </a:endParaRPr>
          </a:p>
          <a:p>
            <a:pPr lvl="1" marL="723960" indent="-266400">
              <a:lnSpc>
                <a:spcPct val="100000"/>
              </a:lnSpc>
              <a:buClr>
                <a:srgbClr val="ff000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ff0000"/>
                </a:solidFill>
                <a:latin typeface="Calibri"/>
              </a:rPr>
              <a:t>Loss of 4dB (min) when combining antenna</a:t>
            </a:r>
            <a:endParaRPr b="0" lang="pl-PL" sz="2000" spc="-1" strike="noStrike">
              <a:latin typeface="Arial"/>
            </a:endParaRPr>
          </a:p>
        </p:txBody>
      </p:sp>
      <p:grpSp>
        <p:nvGrpSpPr>
          <p:cNvPr id="48" name="Group 3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49" name="CustomShape 4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50" name="Group 5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51" name="CustomShape 6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2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52" name="Picture 11" descr="A picture containing shape&#10;&#10;Description automatically generated"/>
              <p:cNvPicPr/>
              <p:nvPr/>
            </p:nvPicPr>
            <p:blipFill>
              <a:blip r:embed="rId3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 descr=""/>
          <p:cNvPicPr/>
          <p:nvPr/>
        </p:nvPicPr>
        <p:blipFill>
          <a:blip r:embed="rId1"/>
          <a:srcRect l="0" t="0" r="5106" b="0"/>
          <a:stretch/>
        </p:blipFill>
        <p:spPr>
          <a:xfrm>
            <a:off x="0" y="-720"/>
            <a:ext cx="12191760" cy="6858360"/>
          </a:xfrm>
          <a:prstGeom prst="rect">
            <a:avLst/>
          </a:prstGeom>
          <a:ln>
            <a:noFill/>
          </a:ln>
        </p:spPr>
      </p:pic>
      <p:pic>
        <p:nvPicPr>
          <p:cNvPr id="54" name="Picture 2" descr="A picture containing meter, parking, sitting, street&#10;&#10;Description automatically generated"/>
          <p:cNvPicPr/>
          <p:nvPr/>
        </p:nvPicPr>
        <p:blipFill>
          <a:blip r:embed="rId2"/>
          <a:stretch/>
        </p:blipFill>
        <p:spPr>
          <a:xfrm>
            <a:off x="2385720" y="341280"/>
            <a:ext cx="3354840" cy="5039640"/>
          </a:xfrm>
          <a:prstGeom prst="rect">
            <a:avLst/>
          </a:prstGeom>
          <a:ln>
            <a:noFill/>
          </a:ln>
        </p:spPr>
      </p:pic>
      <p:sp>
        <p:nvSpPr>
          <p:cNvPr id="55" name="CustomShape 1"/>
          <p:cNvSpPr/>
          <p:nvPr/>
        </p:nvSpPr>
        <p:spPr>
          <a:xfrm>
            <a:off x="7245720" y="2326680"/>
            <a:ext cx="4328640" cy="1342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2200" spc="-1" strike="noStrike">
                <a:solidFill>
                  <a:srgbClr val="000000"/>
                </a:solidFill>
                <a:latin typeface="Futura Std Medium"/>
              </a:rPr>
              <a:t>Combining 2, 3 or 4 antenna for full HDTV reception has never been so easy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180360" y="132120"/>
            <a:ext cx="3554280" cy="119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SMART AMP INSTALLATION</a:t>
            </a:r>
            <a:endParaRPr b="0" lang="pl-PL" sz="3600" spc="-1" strike="noStrike">
              <a:latin typeface="Arial"/>
            </a:endParaRPr>
          </a:p>
        </p:txBody>
      </p:sp>
      <p:grpSp>
        <p:nvGrpSpPr>
          <p:cNvPr id="57" name="Group 3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58" name="CustomShape 4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59" name="Group 5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60" name="CustomShape 6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3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61" name="Picture 16" descr="A picture containing shape&#10;&#10;Description automatically generated"/>
              <p:cNvPicPr/>
              <p:nvPr/>
            </p:nvPicPr>
            <p:blipFill>
              <a:blip r:embed="rId4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77800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 rot="16200000">
            <a:off x="5645160" y="4012560"/>
            <a:ext cx="298080" cy="344880"/>
          </a:xfrm>
          <a:prstGeom prst="flowChartDelay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CustomShape 2"/>
          <p:cNvSpPr/>
          <p:nvPr/>
        </p:nvSpPr>
        <p:spPr>
          <a:xfrm>
            <a:off x="180360" y="132120"/>
            <a:ext cx="3554280" cy="119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SMART AMP INSTALLATION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65" name="CustomShape 3"/>
          <p:cNvSpPr/>
          <p:nvPr/>
        </p:nvSpPr>
        <p:spPr>
          <a:xfrm>
            <a:off x="8034120" y="2149920"/>
            <a:ext cx="3554280" cy="2016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00b050"/>
                </a:solidFill>
                <a:latin typeface="Calibri"/>
              </a:rPr>
              <a:t>Better signal quality</a:t>
            </a:r>
            <a:endParaRPr b="0" lang="pl-PL" sz="20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00b050"/>
                </a:solidFill>
                <a:latin typeface="Calibri"/>
              </a:rPr>
              <a:t>More TV channels</a:t>
            </a:r>
            <a:endParaRPr b="0" lang="pl-PL" sz="20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00b050"/>
                </a:solidFill>
                <a:latin typeface="Calibri"/>
              </a:rPr>
              <a:t>Diplexing adjacent channels</a:t>
            </a:r>
            <a:endParaRPr b="0" lang="pl-PL" sz="20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00b050"/>
                </a:solidFill>
                <a:latin typeface="Calibri"/>
              </a:rPr>
              <a:t>Repositioning overlapping channels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66" name="CustomShape 4"/>
          <p:cNvSpPr/>
          <p:nvPr/>
        </p:nvSpPr>
        <p:spPr>
          <a:xfrm>
            <a:off x="6000840" y="3299400"/>
            <a:ext cx="843120" cy="171000"/>
          </a:xfrm>
          <a:prstGeom prst="rect">
            <a:avLst/>
          </a:prstGeom>
          <a:solidFill>
            <a:srgbClr val="f6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CustomShape 5"/>
          <p:cNvSpPr/>
          <p:nvPr/>
        </p:nvSpPr>
        <p:spPr>
          <a:xfrm rot="19531800">
            <a:off x="6410880" y="3001680"/>
            <a:ext cx="50400" cy="513000"/>
          </a:xfrm>
          <a:prstGeom prst="rect">
            <a:avLst/>
          </a:prstGeom>
          <a:solidFill>
            <a:srgbClr val="f3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6"/>
          <p:cNvSpPr/>
          <p:nvPr/>
        </p:nvSpPr>
        <p:spPr>
          <a:xfrm rot="19531800">
            <a:off x="6818760" y="3064680"/>
            <a:ext cx="50400" cy="513000"/>
          </a:xfrm>
          <a:prstGeom prst="rect">
            <a:avLst/>
          </a:prstGeom>
          <a:solidFill>
            <a:srgbClr val="f3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CustomShape 7"/>
          <p:cNvSpPr/>
          <p:nvPr/>
        </p:nvSpPr>
        <p:spPr>
          <a:xfrm rot="19531800">
            <a:off x="6154200" y="3156480"/>
            <a:ext cx="50400" cy="513000"/>
          </a:xfrm>
          <a:prstGeom prst="rect">
            <a:avLst/>
          </a:prstGeom>
          <a:solidFill>
            <a:srgbClr val="f3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8"/>
          <p:cNvSpPr/>
          <p:nvPr/>
        </p:nvSpPr>
        <p:spPr>
          <a:xfrm>
            <a:off x="5612400" y="3454200"/>
            <a:ext cx="1477800" cy="418320"/>
          </a:xfrm>
          <a:prstGeom prst="rect">
            <a:avLst/>
          </a:prstGeom>
          <a:solidFill>
            <a:srgbClr val="f0e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1" name="Picture 20" descr="A picture containing meter, parking, sitting, street&#10;&#10;Description automatically generated"/>
          <p:cNvPicPr/>
          <p:nvPr/>
        </p:nvPicPr>
        <p:blipFill>
          <a:blip r:embed="rId2"/>
          <a:stretch/>
        </p:blipFill>
        <p:spPr>
          <a:xfrm>
            <a:off x="5396760" y="2746440"/>
            <a:ext cx="786600" cy="1181880"/>
          </a:xfrm>
          <a:prstGeom prst="rect">
            <a:avLst/>
          </a:prstGeom>
          <a:ln>
            <a:noFill/>
          </a:ln>
        </p:spPr>
      </p:pic>
      <p:sp>
        <p:nvSpPr>
          <p:cNvPr id="72" name="Line 9"/>
          <p:cNvSpPr/>
          <p:nvPr/>
        </p:nvSpPr>
        <p:spPr>
          <a:xfrm flipV="1">
            <a:off x="5789520" y="3763080"/>
            <a:ext cx="0" cy="204840"/>
          </a:xfrm>
          <a:prstGeom prst="line">
            <a:avLst/>
          </a:prstGeom>
          <a:ln w="12600">
            <a:solidFill>
              <a:srgbClr val="0f6a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" name="CustomShape 10"/>
          <p:cNvSpPr/>
          <p:nvPr/>
        </p:nvSpPr>
        <p:spPr>
          <a:xfrm>
            <a:off x="5760360" y="4119840"/>
            <a:ext cx="786600" cy="7027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11"/>
          <p:cNvSpPr/>
          <p:nvPr/>
        </p:nvSpPr>
        <p:spPr>
          <a:xfrm>
            <a:off x="5612400" y="4035600"/>
            <a:ext cx="354240" cy="298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700" spc="-1" strike="noStrike">
                <a:solidFill>
                  <a:srgbClr val="000000"/>
                </a:solidFill>
                <a:latin typeface="Calibri"/>
              </a:rPr>
              <a:t>POWER SUPPLY</a:t>
            </a:r>
            <a:endParaRPr b="0" lang="pl-PL" sz="700" spc="-1" strike="noStrike">
              <a:latin typeface="Arial"/>
            </a:endParaRPr>
          </a:p>
        </p:txBody>
      </p:sp>
      <p:sp>
        <p:nvSpPr>
          <p:cNvPr id="75" name="CustomShape 12"/>
          <p:cNvSpPr/>
          <p:nvPr/>
        </p:nvSpPr>
        <p:spPr>
          <a:xfrm>
            <a:off x="5042520" y="4632480"/>
            <a:ext cx="2620800" cy="30204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" name="CustomShape 13"/>
          <p:cNvSpPr/>
          <p:nvPr/>
        </p:nvSpPr>
        <p:spPr>
          <a:xfrm rot="5400000">
            <a:off x="5547600" y="4620240"/>
            <a:ext cx="147600" cy="148320"/>
          </a:xfrm>
          <a:prstGeom prst="arc">
            <a:avLst>
              <a:gd name="adj1" fmla="val 16200000"/>
              <a:gd name="adj2" fmla="val 0"/>
            </a:avLst>
          </a:prstGeom>
          <a:noFill/>
          <a:ln w="12600">
            <a:solidFill>
              <a:srgbClr val="10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Line 14"/>
          <p:cNvSpPr/>
          <p:nvPr/>
        </p:nvSpPr>
        <p:spPr>
          <a:xfrm flipH="1">
            <a:off x="5042520" y="4768560"/>
            <a:ext cx="590400" cy="0"/>
          </a:xfrm>
          <a:prstGeom prst="line">
            <a:avLst/>
          </a:prstGeom>
          <a:ln w="12600">
            <a:solidFill>
              <a:srgbClr val="10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Line 15"/>
          <p:cNvSpPr/>
          <p:nvPr/>
        </p:nvSpPr>
        <p:spPr>
          <a:xfrm flipV="1">
            <a:off x="5695560" y="4334040"/>
            <a:ext cx="0" cy="369360"/>
          </a:xfrm>
          <a:prstGeom prst="line">
            <a:avLst/>
          </a:prstGeom>
          <a:ln w="12600">
            <a:solidFill>
              <a:srgbClr val="10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Line 16"/>
          <p:cNvSpPr/>
          <p:nvPr/>
        </p:nvSpPr>
        <p:spPr>
          <a:xfrm flipH="1">
            <a:off x="5956920" y="4772160"/>
            <a:ext cx="1706760" cy="0"/>
          </a:xfrm>
          <a:prstGeom prst="line">
            <a:avLst/>
          </a:prstGeom>
          <a:ln w="12600">
            <a:solidFill>
              <a:srgbClr val="10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Line 17"/>
          <p:cNvSpPr/>
          <p:nvPr/>
        </p:nvSpPr>
        <p:spPr>
          <a:xfrm flipV="1">
            <a:off x="5891760" y="4331160"/>
            <a:ext cx="0" cy="369360"/>
          </a:xfrm>
          <a:prstGeom prst="line">
            <a:avLst/>
          </a:prstGeom>
          <a:ln w="12600">
            <a:solidFill>
              <a:srgbClr val="10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" name="CustomShape 18"/>
          <p:cNvSpPr/>
          <p:nvPr/>
        </p:nvSpPr>
        <p:spPr>
          <a:xfrm flipV="1" rot="5400000">
            <a:off x="5891400" y="4624920"/>
            <a:ext cx="147240" cy="147240"/>
          </a:xfrm>
          <a:prstGeom prst="arc">
            <a:avLst>
              <a:gd name="adj1" fmla="val 16200000"/>
              <a:gd name="adj2" fmla="val 0"/>
            </a:avLst>
          </a:prstGeom>
          <a:noFill/>
          <a:ln w="12600">
            <a:solidFill>
              <a:srgbClr val="10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2" name="Group 19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83" name="CustomShape 20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84" name="Group 21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85" name="CustomShape 22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3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86" name="Picture 37" descr="A picture containing shape&#10;&#10;Description automatically generated"/>
              <p:cNvPicPr/>
              <p:nvPr/>
            </p:nvPicPr>
            <p:blipFill>
              <a:blip r:embed="rId4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12230280" cy="685764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447840" y="307800"/>
            <a:ext cx="3629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How it works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HOW IT WORKS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8052840" y="2176200"/>
            <a:ext cx="3554280" cy="16894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400" spc="-1" strike="noStrike">
                <a:solidFill>
                  <a:srgbClr val="00b050"/>
                </a:solidFill>
                <a:latin typeface="Calibri"/>
              </a:rPr>
              <a:t>Autoscan</a:t>
            </a:r>
            <a:endParaRPr b="0" lang="pl-PL" sz="24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400" spc="-1" strike="noStrike">
                <a:solidFill>
                  <a:srgbClr val="00b050"/>
                </a:solidFill>
                <a:latin typeface="Calibri"/>
              </a:rPr>
              <a:t>360° OTA reception</a:t>
            </a:r>
            <a:endParaRPr b="0" lang="pl-PL" sz="24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400" spc="-1" strike="noStrike">
                <a:solidFill>
                  <a:srgbClr val="00b050"/>
                </a:solidFill>
                <a:latin typeface="Calibri"/>
              </a:rPr>
              <a:t>DVB-T/T2 ATSC ISDB-T</a:t>
            </a:r>
            <a:endParaRPr b="0" lang="pl-PL" sz="2400" spc="-1" strike="noStrike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b050"/>
              </a:buClr>
              <a:buFont typeface="Wingdings" charset="2"/>
              <a:buChar char=""/>
            </a:pPr>
            <a:r>
              <a:rPr b="0" lang="en-GB" sz="2400" spc="-1" strike="noStrike">
                <a:solidFill>
                  <a:srgbClr val="00b050"/>
                </a:solidFill>
                <a:latin typeface="Calibri"/>
              </a:rPr>
              <a:t>4G/5G resillient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91" name="Picture 11" descr="A picture containing meter, parking, sitting, street&#10;&#10;Description automatically generated"/>
          <p:cNvPicPr/>
          <p:nvPr/>
        </p:nvPicPr>
        <p:blipFill>
          <a:blip r:embed="rId2"/>
          <a:stretch/>
        </p:blipFill>
        <p:spPr>
          <a:xfrm>
            <a:off x="2385720" y="341280"/>
            <a:ext cx="3354840" cy="5039640"/>
          </a:xfrm>
          <a:prstGeom prst="rect">
            <a:avLst/>
          </a:prstGeom>
          <a:ln>
            <a:noFill/>
          </a:ln>
        </p:spPr>
      </p:pic>
      <p:grpSp>
        <p:nvGrpSpPr>
          <p:cNvPr id="92" name="Group 4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93" name="CustomShape 5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94" name="Group 6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95" name="CustomShape 7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3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96" name="Picture 16" descr="A picture containing shape&#10;&#10;Description automatically generated"/>
              <p:cNvPicPr/>
              <p:nvPr/>
            </p:nvPicPr>
            <p:blipFill>
              <a:blip r:embed="rId4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4" descr="A picture containing 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1440" y="0"/>
            <a:ext cx="12188880" cy="68576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6188760" y="2257200"/>
            <a:ext cx="5189040" cy="9255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PRODUCT SPECIFICATIONS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3" descr="A picture containing meter, parking, sitting, street&#10;&#10;Description automatically generated"/>
          <p:cNvPicPr/>
          <p:nvPr/>
        </p:nvPicPr>
        <p:blipFill>
          <a:blip r:embed="rId1"/>
          <a:stretch/>
        </p:blipFill>
        <p:spPr>
          <a:xfrm>
            <a:off x="548640" y="488160"/>
            <a:ext cx="2509920" cy="3774600"/>
          </a:xfrm>
          <a:prstGeom prst="rect">
            <a:avLst/>
          </a:prstGeom>
          <a:ln>
            <a:noFill/>
          </a:ln>
        </p:spPr>
      </p:pic>
      <p:pic>
        <p:nvPicPr>
          <p:cNvPr id="100" name="Picture 5" descr="A picture containing meter, parking, sitting, street&#10;&#10;Description automatically generated"/>
          <p:cNvPicPr/>
          <p:nvPr/>
        </p:nvPicPr>
        <p:blipFill>
          <a:blip r:embed="rId2"/>
          <a:stretch/>
        </p:blipFill>
        <p:spPr>
          <a:xfrm>
            <a:off x="3482640" y="476640"/>
            <a:ext cx="2509920" cy="3774600"/>
          </a:xfrm>
          <a:prstGeom prst="rect">
            <a:avLst/>
          </a:prstGeom>
          <a:ln>
            <a:noFill/>
          </a:ln>
        </p:spPr>
      </p:pic>
      <p:pic>
        <p:nvPicPr>
          <p:cNvPr id="101" name="Picture 6" descr="A picture containing meter, parking, sitting, parked&#10;&#10;Description automatically generated"/>
          <p:cNvPicPr/>
          <p:nvPr/>
        </p:nvPicPr>
        <p:blipFill>
          <a:blip r:embed="rId3"/>
          <a:stretch/>
        </p:blipFill>
        <p:spPr>
          <a:xfrm>
            <a:off x="8998920" y="488160"/>
            <a:ext cx="2509920" cy="377460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4 MODELS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725400" y="4178520"/>
            <a:ext cx="2156400" cy="1611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7473L1</a:t>
            </a: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3 INPUTS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4G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04" name="CustomShape 3"/>
          <p:cNvSpPr/>
          <p:nvPr/>
        </p:nvSpPr>
        <p:spPr>
          <a:xfrm>
            <a:off x="3637080" y="4167000"/>
            <a:ext cx="2156400" cy="1611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7473L2</a:t>
            </a: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3 INPUTS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5G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9178200" y="4167000"/>
            <a:ext cx="2156400" cy="1611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7474L2</a:t>
            </a: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4 INPUTS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5G</a:t>
            </a:r>
            <a:endParaRPr b="0" lang="pl-PL" sz="2800" spc="-1" strike="noStrike">
              <a:latin typeface="Arial"/>
            </a:endParaRPr>
          </a:p>
        </p:txBody>
      </p:sp>
      <p:grpSp>
        <p:nvGrpSpPr>
          <p:cNvPr id="106" name="Group 5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07" name="CustomShape 6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08" name="Group 7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09" name="CustomShape 8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4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10" name="Picture 17" descr="A picture containing shape&#10;&#10;Description automatically generated"/>
              <p:cNvPicPr/>
              <p:nvPr/>
            </p:nvPicPr>
            <p:blipFill>
              <a:blip r:embed="rId5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11" name="Picture 18" descr="A picture containing meter, parking, sitting, parked&#10;&#10;Description automatically generated"/>
          <p:cNvPicPr/>
          <p:nvPr/>
        </p:nvPicPr>
        <p:blipFill>
          <a:blip r:embed="rId6"/>
          <a:stretch/>
        </p:blipFill>
        <p:spPr>
          <a:xfrm>
            <a:off x="6240600" y="476640"/>
            <a:ext cx="2509920" cy="3774600"/>
          </a:xfrm>
          <a:prstGeom prst="rect">
            <a:avLst/>
          </a:prstGeom>
          <a:ln>
            <a:noFill/>
          </a:ln>
        </p:spPr>
      </p:pic>
      <p:sp>
        <p:nvSpPr>
          <p:cNvPr id="112" name="CustomShape 9"/>
          <p:cNvSpPr/>
          <p:nvPr/>
        </p:nvSpPr>
        <p:spPr>
          <a:xfrm>
            <a:off x="6418440" y="4167000"/>
            <a:ext cx="2156400" cy="1611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7474L1</a:t>
            </a:r>
            <a:endParaRPr b="0" lang="pl-PL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4 INPUTS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4G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4" descr="A picture containing meter, parking, sitting, parked&#10;&#10;Description automatically generated"/>
          <p:cNvPicPr/>
          <p:nvPr/>
        </p:nvPicPr>
        <p:blipFill>
          <a:blip r:embed="rId1"/>
          <a:stretch/>
        </p:blipFill>
        <p:spPr>
          <a:xfrm>
            <a:off x="9072720" y="917280"/>
            <a:ext cx="3019320" cy="4535280"/>
          </a:xfrm>
          <a:prstGeom prst="rect">
            <a:avLst/>
          </a:prstGeom>
          <a:ln>
            <a:noFill/>
          </a:ln>
        </p:spPr>
      </p:pic>
      <p:grpSp>
        <p:nvGrpSpPr>
          <p:cNvPr id="114" name="Group 1"/>
          <p:cNvGrpSpPr/>
          <p:nvPr/>
        </p:nvGrpSpPr>
        <p:grpSpPr>
          <a:xfrm>
            <a:off x="0" y="6140520"/>
            <a:ext cx="8322840" cy="717120"/>
            <a:chOff x="0" y="6140520"/>
            <a:chExt cx="8322840" cy="717120"/>
          </a:xfrm>
        </p:grpSpPr>
        <p:sp>
          <p:nvSpPr>
            <p:cNvPr id="115" name="CustomShape 2"/>
            <p:cNvSpPr/>
            <p:nvPr/>
          </p:nvSpPr>
          <p:spPr>
            <a:xfrm>
              <a:off x="4086720" y="6448680"/>
              <a:ext cx="4236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000000"/>
                  </a:solidFill>
                  <a:latin typeface="Calibri"/>
                </a:rPr>
                <a:t>PATENTED TECHNOLOGY</a:t>
              </a:r>
              <a:endParaRPr b="0" lang="pl-PL" sz="1800" spc="-1" strike="noStrike">
                <a:latin typeface="Arial"/>
              </a:endParaRPr>
            </a:p>
          </p:txBody>
        </p:sp>
        <p:grpSp>
          <p:nvGrpSpPr>
            <p:cNvPr id="116" name="Group 3"/>
            <p:cNvGrpSpPr/>
            <p:nvPr/>
          </p:nvGrpSpPr>
          <p:grpSpPr>
            <a:xfrm>
              <a:off x="0" y="6140520"/>
              <a:ext cx="2991240" cy="717120"/>
              <a:chOff x="0" y="6140520"/>
              <a:chExt cx="2991240" cy="717120"/>
            </a:xfrm>
          </p:grpSpPr>
          <p:sp>
            <p:nvSpPr>
              <p:cNvPr id="117" name="CustomShape 4"/>
              <p:cNvSpPr/>
              <p:nvPr/>
            </p:nvSpPr>
            <p:spPr>
              <a:xfrm>
                <a:off x="0" y="6140520"/>
                <a:ext cx="710640" cy="717120"/>
              </a:xfrm>
              <a:prstGeom prst="roundRect">
                <a:avLst>
                  <a:gd name="adj" fmla="val 16443"/>
                </a:avLst>
              </a:prstGeom>
              <a:blipFill rotWithShape="0">
                <a:blip r:embed="rId2"/>
                <a:stretch>
                  <a:fillRect l="1357" t="814" r="2091" b="23503"/>
                </a:stretch>
              </a:blip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18" name="Picture 11" descr="A picture containing shape&#10;&#10;Description automatically generated"/>
              <p:cNvPicPr/>
              <p:nvPr/>
            </p:nvPicPr>
            <p:blipFill>
              <a:blip r:embed="rId3"/>
              <a:srcRect l="19027" t="0" r="0" b="0"/>
              <a:stretch/>
            </p:blipFill>
            <p:spPr>
              <a:xfrm>
                <a:off x="757080" y="6210000"/>
                <a:ext cx="2234160" cy="567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19" name="CustomShape 5"/>
          <p:cNvSpPr/>
          <p:nvPr/>
        </p:nvSpPr>
        <p:spPr>
          <a:xfrm>
            <a:off x="355680" y="1229400"/>
            <a:ext cx="8974800" cy="3911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Scans all channels, amplifies the weak signals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while keeping the strong channels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All output channels have an equal and stable output power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Treats even the most difficult situations with adjacent channels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Channels with the same frequency can be amplified in and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re-located to the LTE band (switchable feature) </a:t>
            </a:r>
            <a:br/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 </a:t>
            </a:r>
            <a:endParaRPr b="0" lang="pl-PL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040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04041"/>
                </a:solidFill>
                <a:latin typeface="Futura Std Light"/>
              </a:rPr>
              <a:t>Fully automatic channel scan and process function upon start-up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180360" y="132120"/>
            <a:ext cx="3554280" cy="56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80">
            <a:solidFill>
              <a:srgbClr val="f5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Calibri"/>
              </a:rPr>
              <a:t>FEATURES</a:t>
            </a:r>
            <a:endParaRPr b="0" lang="pl-PL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Application>LibreOffice/6.4.5.2$Windows_X86_64 LibreOffice_project/a726b36747cf2001e06b58ad5db1aa3a9a1872d6</Application>
  <Words>829</Words>
  <Paragraphs>307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2020-11-19T13:57:09Z</dcterms:created>
  <dc:creator>Karel Vandenbroucke</dc:creator>
  <dc:description/>
  <dc:language>pl-PL</dc:language>
  <cp:lastModifiedBy/>
  <dcterms:modified xsi:type="dcterms:W3CDTF">2021-08-02T10:56:15Z</dcterms:modified>
  <cp:revision>25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27</vt:i4>
  </property>
</Properties>
</file>